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38"/>
  </p:notesMasterIdLst>
  <p:sldIdLst>
    <p:sldId id="256" r:id="rId5"/>
    <p:sldId id="257" r:id="rId6"/>
    <p:sldId id="444" r:id="rId7"/>
    <p:sldId id="262" r:id="rId8"/>
    <p:sldId id="333" r:id="rId9"/>
    <p:sldId id="334" r:id="rId10"/>
    <p:sldId id="356" r:id="rId11"/>
    <p:sldId id="445" r:id="rId12"/>
    <p:sldId id="446" r:id="rId13"/>
    <p:sldId id="267" r:id="rId14"/>
    <p:sldId id="447" r:id="rId15"/>
    <p:sldId id="296" r:id="rId16"/>
    <p:sldId id="433" r:id="rId17"/>
    <p:sldId id="455" r:id="rId18"/>
    <p:sldId id="439" r:id="rId19"/>
    <p:sldId id="449" r:id="rId20"/>
    <p:sldId id="269" r:id="rId21"/>
    <p:sldId id="448" r:id="rId22"/>
    <p:sldId id="458" r:id="rId23"/>
    <p:sldId id="456" r:id="rId24"/>
    <p:sldId id="348" r:id="rId25"/>
    <p:sldId id="667" r:id="rId26"/>
    <p:sldId id="702" r:id="rId27"/>
    <p:sldId id="277" r:id="rId28"/>
    <p:sldId id="331" r:id="rId29"/>
    <p:sldId id="671" r:id="rId30"/>
    <p:sldId id="451" r:id="rId31"/>
    <p:sldId id="453" r:id="rId32"/>
    <p:sldId id="459" r:id="rId33"/>
    <p:sldId id="278" r:id="rId34"/>
    <p:sldId id="266" r:id="rId35"/>
    <p:sldId id="465" r:id="rId36"/>
    <p:sldId id="693" r:id="rId37"/>
    <p:sldId id="691" r:id="rId38"/>
    <p:sldId id="668" r:id="rId39"/>
    <p:sldId id="460" r:id="rId40"/>
    <p:sldId id="438" r:id="rId41"/>
    <p:sldId id="692" r:id="rId42"/>
    <p:sldId id="663" r:id="rId43"/>
    <p:sldId id="332" r:id="rId44"/>
    <p:sldId id="280" r:id="rId45"/>
    <p:sldId id="281" r:id="rId46"/>
    <p:sldId id="442" r:id="rId47"/>
    <p:sldId id="443" r:id="rId48"/>
    <p:sldId id="282" r:id="rId49"/>
    <p:sldId id="464" r:id="rId50"/>
    <p:sldId id="461" r:id="rId51"/>
    <p:sldId id="669" r:id="rId52"/>
    <p:sldId id="336" r:id="rId53"/>
    <p:sldId id="701" r:id="rId54"/>
    <p:sldId id="328" r:id="rId55"/>
    <p:sldId id="462" r:id="rId56"/>
    <p:sldId id="655" r:id="rId57"/>
    <p:sldId id="643" r:id="rId58"/>
    <p:sldId id="467" r:id="rId59"/>
    <p:sldId id="695" r:id="rId60"/>
    <p:sldId id="696" r:id="rId61"/>
    <p:sldId id="697" r:id="rId62"/>
    <p:sldId id="319" r:id="rId63"/>
    <p:sldId id="283" r:id="rId64"/>
    <p:sldId id="357" r:id="rId65"/>
    <p:sldId id="358" r:id="rId66"/>
    <p:sldId id="370" r:id="rId67"/>
    <p:sldId id="371" r:id="rId68"/>
    <p:sldId id="372" r:id="rId69"/>
    <p:sldId id="676" r:id="rId70"/>
    <p:sldId id="679" r:id="rId71"/>
    <p:sldId id="686" r:id="rId72"/>
    <p:sldId id="687" r:id="rId73"/>
    <p:sldId id="685" r:id="rId74"/>
    <p:sldId id="374" r:id="rId75"/>
    <p:sldId id="375" r:id="rId76"/>
    <p:sldId id="376" r:id="rId77"/>
    <p:sldId id="377" r:id="rId78"/>
    <p:sldId id="700" r:id="rId79"/>
    <p:sldId id="352" r:id="rId80"/>
    <p:sldId id="378" r:id="rId81"/>
    <p:sldId id="379" r:id="rId82"/>
    <p:sldId id="380" r:id="rId83"/>
    <p:sldId id="381" r:id="rId84"/>
    <p:sldId id="350" r:id="rId85"/>
    <p:sldId id="382" r:id="rId86"/>
    <p:sldId id="383" r:id="rId87"/>
    <p:sldId id="384" r:id="rId88"/>
    <p:sldId id="351" r:id="rId89"/>
    <p:sldId id="385" r:id="rId90"/>
    <p:sldId id="355" r:id="rId91"/>
    <p:sldId id="386" r:id="rId92"/>
    <p:sldId id="680" r:id="rId93"/>
    <p:sldId id="388" r:id="rId94"/>
    <p:sldId id="389" r:id="rId95"/>
    <p:sldId id="390" r:id="rId96"/>
    <p:sldId id="387" r:id="rId97"/>
    <p:sldId id="391" r:id="rId98"/>
    <p:sldId id="392" r:id="rId99"/>
    <p:sldId id="683" r:id="rId100"/>
    <p:sldId id="681" r:id="rId101"/>
    <p:sldId id="395" r:id="rId102"/>
    <p:sldId id="396" r:id="rId103"/>
    <p:sldId id="397" r:id="rId104"/>
    <p:sldId id="682" r:id="rId105"/>
    <p:sldId id="364" r:id="rId106"/>
    <p:sldId id="398" r:id="rId107"/>
    <p:sldId id="399" r:id="rId108"/>
    <p:sldId id="684" r:id="rId109"/>
    <p:sldId id="400" r:id="rId110"/>
    <p:sldId id="365" r:id="rId111"/>
    <p:sldId id="401" r:id="rId112"/>
    <p:sldId id="402" r:id="rId113"/>
    <p:sldId id="408" r:id="rId114"/>
    <p:sldId id="409" r:id="rId115"/>
    <p:sldId id="410" r:id="rId116"/>
    <p:sldId id="699" r:id="rId117"/>
    <p:sldId id="698" r:id="rId118"/>
    <p:sldId id="411" r:id="rId119"/>
    <p:sldId id="415" r:id="rId120"/>
    <p:sldId id="673" r:id="rId121"/>
    <p:sldId id="674" r:id="rId122"/>
    <p:sldId id="675" r:id="rId123"/>
    <p:sldId id="677" r:id="rId124"/>
    <p:sldId id="367" r:id="rId125"/>
    <p:sldId id="688" r:id="rId126"/>
    <p:sldId id="420" r:id="rId127"/>
    <p:sldId id="421" r:id="rId128"/>
    <p:sldId id="422" r:id="rId129"/>
    <p:sldId id="678" r:id="rId130"/>
    <p:sldId id="689" r:id="rId131"/>
    <p:sldId id="306" r:id="rId132"/>
    <p:sldId id="303" r:id="rId133"/>
    <p:sldId id="304" r:id="rId134"/>
    <p:sldId id="305" r:id="rId135"/>
    <p:sldId id="307" r:id="rId136"/>
    <p:sldId id="423" r:id="rId1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964"/>
    <a:srgbClr val="0F793E"/>
    <a:srgbClr val="C11E42"/>
    <a:srgbClr val="0E88FB"/>
    <a:srgbClr val="06A455"/>
    <a:srgbClr val="1C7FE1"/>
    <a:srgbClr val="1D6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38ACA-0D5B-FD16-EAE3-660D2E1B4EC3}" v="24" dt="2024-07-23T15:47:44.605"/>
    <p1510:client id="{0B96BE65-E9A0-A71E-2E8C-224691169A1E}" v="2" dt="2024-07-23T22:09:52.204"/>
    <p1510:client id="{7438C3D0-52EB-37FC-965A-25832902A087}" v="15" dt="2024-07-23T21:01:52.549"/>
    <p1510:client id="{C5E760BD-9981-B680-E49A-C70E480EA980}" v="1" dt="2024-07-23T21:08:04.004"/>
    <p1510:client id="{E3616CAE-2526-BAE0-F8C1-B7505CDA6BF5}" v="34" dt="2024-07-25T15:31:29.321"/>
    <p1510:client id="{E3B75758-EF7F-8B7B-9895-FD88C8875C08}" v="39" dt="2024-07-23T17:08:28.640"/>
    <p1510:client id="{F37232B7-2555-FCB5-CB3E-6FAD0466F5B7}" v="20" dt="2024-07-23T18:39:13.9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y\AppData\Local\Microsoft\Windows\INetCache\Content.Outlook\JNGGIFB7\Budget%20-%20Graphs%20FY%202025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y\AppData\Local\Microsoft\Windows\INetCache\Content.Outlook\JNGGIFB7\Budget%20-%20Graphs%20FY%202025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y\AppData\Local\Microsoft\Windows\INetCache\Content.Outlook\JNGGIFB7\2024%20Property%20Tax%20%20Water%20Rate%20Comparison%20Updated%207.16.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2.102\Finance\Finance\Budget\2024-25\Budget%20-%20Graphs%20FY%20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ndy\AppData\Local\Microsoft\Windows\INetCache\Content.Outlook\JNGGIFB7\Budget%20-%20Graphs%20FY%20202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2.102\Finance\Finance\Budget\2024-25\Budget%20-%20Graphs%20FY%2020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y\AppData\Local\Microsoft\Windows\INetCache\Content.Outlook\JNGGIFB7\2024%20Property%20Tax%20%20Water%20Rate%20Comparison%20Updated%207.16.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2.102\Finance\Finance\Budget\2024-25\Sales%20Tax%20Collections%202008-2025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F793E">
                <a:alpha val="8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3F1-5744-AD94-37109E6D3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Healthcare Service</c:v>
                </c:pt>
                <c:pt idx="1">
                  <c:v>Acceptance of Residents of all Backgrounds</c:v>
                </c:pt>
                <c:pt idx="2">
                  <c:v>Sense of Overall Safety</c:v>
                </c:pt>
                <c:pt idx="3">
                  <c:v>Waste &amp; Recycling Service</c:v>
                </c:pt>
                <c:pt idx="4">
                  <c:v>Cleanliness &amp; Maintenance</c:v>
                </c:pt>
                <c:pt idx="5">
                  <c:v>Quality of Parks &amp; Activities</c:v>
                </c:pt>
                <c:pt idx="6">
                  <c:v>Overall Quality of Services provided by City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0.63</c:v>
                </c:pt>
                <c:pt idx="1">
                  <c:v>0.63</c:v>
                </c:pt>
                <c:pt idx="2">
                  <c:v>0.6</c:v>
                </c:pt>
                <c:pt idx="3">
                  <c:v>0.6</c:v>
                </c:pt>
                <c:pt idx="4">
                  <c:v>0.56000000000000005</c:v>
                </c:pt>
                <c:pt idx="5">
                  <c:v>0.54</c:v>
                </c:pt>
                <c:pt idx="6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19-A344-8BAB-EE7AE7D6E0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133964">
                <a:alpha val="8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Healthcare Service</c:v>
                </c:pt>
                <c:pt idx="1">
                  <c:v>Acceptance of Residents of all Backgrounds</c:v>
                </c:pt>
                <c:pt idx="2">
                  <c:v>Sense of Overall Safety</c:v>
                </c:pt>
                <c:pt idx="3">
                  <c:v>Waste &amp; Recycling Service</c:v>
                </c:pt>
                <c:pt idx="4">
                  <c:v>Cleanliness &amp; Maintenance</c:v>
                </c:pt>
                <c:pt idx="5">
                  <c:v>Quality of Parks &amp; Activities</c:v>
                </c:pt>
                <c:pt idx="6">
                  <c:v>Overall Quality of Services provided by City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0.26</c:v>
                </c:pt>
                <c:pt idx="1">
                  <c:v>0.25</c:v>
                </c:pt>
                <c:pt idx="2">
                  <c:v>0.26</c:v>
                </c:pt>
                <c:pt idx="3">
                  <c:v>0.24</c:v>
                </c:pt>
                <c:pt idx="4">
                  <c:v>0.28000000000000003</c:v>
                </c:pt>
                <c:pt idx="5">
                  <c:v>0.32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19-A344-8BAB-EE7AE7D6E0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C00000">
                <a:alpha val="8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3F1-5744-AD94-37109E6D3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Healthcare Service</c:v>
                </c:pt>
                <c:pt idx="1">
                  <c:v>Acceptance of Residents of all Backgrounds</c:v>
                </c:pt>
                <c:pt idx="2">
                  <c:v>Sense of Overall Safety</c:v>
                </c:pt>
                <c:pt idx="3">
                  <c:v>Waste &amp; Recycling Service</c:v>
                </c:pt>
                <c:pt idx="4">
                  <c:v>Cleanliness &amp; Maintenance</c:v>
                </c:pt>
                <c:pt idx="5">
                  <c:v>Quality of Parks &amp; Activities</c:v>
                </c:pt>
                <c:pt idx="6">
                  <c:v>Overall Quality of Services provided by City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0.11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0.15</c:v>
                </c:pt>
                <c:pt idx="4">
                  <c:v>0.16</c:v>
                </c:pt>
                <c:pt idx="5">
                  <c:v>0.14000000000000001</c:v>
                </c:pt>
                <c:pt idx="6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19-A344-8BAB-EE7AE7D6E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177377263"/>
        <c:axId val="178247183"/>
      </c:barChart>
      <c:catAx>
        <c:axId val="17737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3964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178247183"/>
        <c:crosses val="autoZero"/>
        <c:auto val="1"/>
        <c:lblAlgn val="ctr"/>
        <c:lblOffset val="100"/>
        <c:noMultiLvlLbl val="0"/>
      </c:catAx>
      <c:valAx>
        <c:axId val="17824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3964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17737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3964"/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395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15"/>
      <c:rotY val="5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493806108631326E-3"/>
          <c:y val="0.24033478488456264"/>
          <c:w val="0.9988505747126436"/>
          <c:h val="0.5867346938775509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9EE-884B-B369-5BF1C6EF4B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9EE-884B-B369-5BF1C6EF4B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9EE-884B-B369-5BF1C6EF4B13}"/>
              </c:ext>
            </c:extLst>
          </c:dPt>
          <c:dLbls>
            <c:dLbl>
              <c:idx val="0"/>
              <c:layout>
                <c:manualLayout>
                  <c:x val="-0.16676864436531422"/>
                  <c:y val="8.4298744835113432E-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EE-884B-B369-5BF1C6EF4B13}"/>
                </c:ext>
              </c:extLst>
            </c:dLbl>
            <c:dLbl>
              <c:idx val="1"/>
              <c:layout>
                <c:manualLayout>
                  <c:x val="-3.7385651236270627E-2"/>
                  <c:y val="-8.3329583802024751E-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EE-884B-B369-5BF1C6EF4B13}"/>
                </c:ext>
              </c:extLst>
            </c:dLbl>
            <c:dLbl>
              <c:idx val="2"/>
              <c:layout>
                <c:manualLayout>
                  <c:x val="9.6280683288151578E-2"/>
                  <c:y val="-5.9318701430694232E-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EE-884B-B369-5BF1C6EF4B13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53218390804597704"/>
                  <c:y val="0.37414965986394555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EE-884B-B369-5BF1C6EF4B13}"/>
                </c:ext>
              </c:extLst>
            </c:dLbl>
            <c:dLbl>
              <c:idx val="4"/>
              <c:layout>
                <c:manualLayout>
                  <c:xMode val="edge"/>
                  <c:yMode val="edge"/>
                  <c:x val="0.49310344827586211"/>
                  <c:y val="0.2431972789115646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EE-884B-B369-5BF1C6EF4B13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50689655172413783"/>
                  <c:y val="0.42346938775510207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9EE-884B-B369-5BF1C6EF4B13}"/>
                </c:ext>
              </c:extLst>
            </c:dLbl>
            <c:dLbl>
              <c:idx val="6"/>
              <c:layout>
                <c:manualLayout>
                  <c:xMode val="edge"/>
                  <c:yMode val="edge"/>
                  <c:x val="0.52528735632183909"/>
                  <c:y val="0.26870748299319724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EE-884B-B369-5BF1C6EF4B13}"/>
                </c:ext>
              </c:extLst>
            </c:dLbl>
            <c:numFmt formatCode="0%" sourceLinked="0"/>
            <c:spPr>
              <a:noFill/>
              <a:ln w="25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Water Service</c:v>
                </c:pt>
                <c:pt idx="1">
                  <c:v>Other Fees/Charges</c:v>
                </c:pt>
                <c:pt idx="2">
                  <c:v>Miscellaneous</c:v>
                </c:pt>
              </c:strCache>
            </c:strRef>
          </c:cat>
          <c:val>
            <c:numRef>
              <c:f>Sheet1!$B$2:$D$2</c:f>
              <c:numCache>
                <c:formatCode>"$"#,##0</c:formatCode>
                <c:ptCount val="3"/>
                <c:pt idx="0">
                  <c:v>17717718</c:v>
                </c:pt>
                <c:pt idx="1">
                  <c:v>855000</c:v>
                </c:pt>
                <c:pt idx="2">
                  <c:v>950000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EE-884B-B369-5BF1C6EF4B1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59EE-884B-B369-5BF1C6EF4B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59EE-884B-B369-5BF1C6EF4B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59EE-884B-B369-5BF1C6EF4B13}"/>
              </c:ext>
            </c:extLst>
          </c:dPt>
          <c:dLbls>
            <c:numFmt formatCode="0%" sourceLinked="0"/>
            <c:spPr>
              <a:noFill/>
              <a:ln w="25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6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Water Service</c:v>
                </c:pt>
                <c:pt idx="1">
                  <c:v>Other Fees/Charges</c:v>
                </c:pt>
                <c:pt idx="2">
                  <c:v>Miscellaneous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59EE-884B-B369-5BF1C6EF4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99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60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30"/>
      <c:rotY val="60"/>
      <c:rAngAx val="0"/>
      <c:perspective val="2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595800524934384E-3"/>
          <c:y val="0.1544141723111635"/>
          <c:w val="0.99516549369381924"/>
          <c:h val="0.6457909097996413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094-7943-94F4-1C28BB62B569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094-7943-94F4-1C28BB62B5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094-7943-94F4-1C28BB62B569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094-7943-94F4-1C28BB62B569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094-7943-94F4-1C28BB62B5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C094-7943-94F4-1C28BB62B5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C094-7943-94F4-1C28BB62B5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C094-7943-94F4-1C28BB62B569}"/>
              </c:ext>
            </c:extLst>
          </c:dPt>
          <c:dLbls>
            <c:dLbl>
              <c:idx val="0"/>
              <c:layout>
                <c:manualLayout>
                  <c:x val="1.3975565001277387E-2"/>
                  <c:y val="-3.0262268468625463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94-7943-94F4-1C28BB62B569}"/>
                </c:ext>
              </c:extLst>
            </c:dLbl>
            <c:dLbl>
              <c:idx val="1"/>
              <c:layout>
                <c:manualLayout>
                  <c:x val="2.1335938339670266E-2"/>
                  <c:y val="7.5475037098571771E-3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94-7943-94F4-1C28BB62B569}"/>
                </c:ext>
              </c:extLst>
            </c:dLbl>
            <c:dLbl>
              <c:idx val="2"/>
              <c:layout>
                <c:manualLayout>
                  <c:x val="1.6478874875153773E-2"/>
                  <c:y val="8.0708432121581686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94-7943-94F4-1C28BB62B569}"/>
                </c:ext>
              </c:extLst>
            </c:dLbl>
            <c:dLbl>
              <c:idx val="3"/>
              <c:layout>
                <c:manualLayout>
                  <c:x val="0"/>
                  <c:y val="-0.31338735385965277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33227132503095"/>
                      <c:h val="9.08837894179485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094-7943-94F4-1C28BB62B569}"/>
                </c:ext>
              </c:extLst>
            </c:dLbl>
            <c:dLbl>
              <c:idx val="4"/>
              <c:layout>
                <c:manualLayout>
                  <c:x val="-5.0981080715823419E-2"/>
                  <c:y val="-4.7474186109596736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94-7943-94F4-1C28BB62B569}"/>
                </c:ext>
              </c:extLst>
            </c:dLbl>
            <c:dLbl>
              <c:idx val="5"/>
              <c:layout>
                <c:manualLayout>
                  <c:x val="-8.4070796460177094E-2"/>
                  <c:y val="-0.13620056957062079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094-7943-94F4-1C28BB62B569}"/>
                </c:ext>
              </c:extLst>
            </c:dLbl>
            <c:dLbl>
              <c:idx val="6"/>
              <c:layout>
                <c:manualLayout>
                  <c:x val="7.6696165191740301E-2"/>
                  <c:y val="-0.13135839382919301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094-7943-94F4-1C28BB62B569}"/>
                </c:ext>
              </c:extLst>
            </c:dLbl>
            <c:dLbl>
              <c:idx val="7"/>
              <c:layout>
                <c:manualLayout>
                  <c:x val="3.135240285229822E-2"/>
                  <c:y val="-7.2418382180969396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094-7943-94F4-1C28BB62B569}"/>
                </c:ext>
              </c:extLst>
            </c:dLbl>
            <c:numFmt formatCode="0%" sourceLinked="0"/>
            <c:spPr>
              <a:noFill/>
              <a:ln w="30643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Engineering</c:v>
                </c:pt>
                <c:pt idx="1">
                  <c:v>Administrative Svcs</c:v>
                </c:pt>
                <c:pt idx="2">
                  <c:v>Water Operations</c:v>
                </c:pt>
                <c:pt idx="3">
                  <c:v>Water Supply</c:v>
                </c:pt>
                <c:pt idx="4">
                  <c:v>Administration</c:v>
                </c:pt>
                <c:pt idx="5">
                  <c:v>Transfers Out</c:v>
                </c:pt>
                <c:pt idx="6">
                  <c:v>Debt Service</c:v>
                </c:pt>
                <c:pt idx="7">
                  <c:v>Information Techonolgy</c:v>
                </c:pt>
              </c:strCache>
            </c:strRef>
          </c:cat>
          <c:val>
            <c:numRef>
              <c:f>Sheet1!$B$2:$I$2</c:f>
              <c:numCache>
                <c:formatCode>"$"#,##0</c:formatCode>
                <c:ptCount val="8"/>
                <c:pt idx="0">
                  <c:v>490714</c:v>
                </c:pt>
                <c:pt idx="1">
                  <c:v>661341</c:v>
                </c:pt>
                <c:pt idx="2">
                  <c:v>5645664</c:v>
                </c:pt>
                <c:pt idx="3">
                  <c:v>12020270</c:v>
                </c:pt>
                <c:pt idx="4">
                  <c:v>1085277</c:v>
                </c:pt>
                <c:pt idx="5">
                  <c:v>2658963</c:v>
                </c:pt>
                <c:pt idx="6">
                  <c:v>1104693</c:v>
                </c:pt>
                <c:pt idx="7">
                  <c:v>347654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94-7943-94F4-1C28BB62B56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C094-7943-94F4-1C28BB62B5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C094-7943-94F4-1C28BB62B5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C094-7943-94F4-1C28BB62B5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C094-7943-94F4-1C28BB62B5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C094-7943-94F4-1C28BB62B5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C094-7943-94F4-1C28BB62B5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C094-7943-94F4-1C28BB62B5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C094-7943-94F4-1C28BB62B569}"/>
              </c:ext>
            </c:extLst>
          </c:dPt>
          <c:dLbls>
            <c:numFmt formatCode="0%" sourceLinked="0"/>
            <c:spPr>
              <a:noFill/>
              <a:ln w="30643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22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Engineering</c:v>
                </c:pt>
                <c:pt idx="1">
                  <c:v>Administrative Svcs</c:v>
                </c:pt>
                <c:pt idx="2">
                  <c:v>Water Operations</c:v>
                </c:pt>
                <c:pt idx="3">
                  <c:v>Water Supply</c:v>
                </c:pt>
                <c:pt idx="4">
                  <c:v>Administration</c:v>
                </c:pt>
                <c:pt idx="5">
                  <c:v>Transfers Out</c:v>
                </c:pt>
                <c:pt idx="6">
                  <c:v>Debt Service</c:v>
                </c:pt>
                <c:pt idx="7">
                  <c:v>Information Techonolgy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22-C094-7943-94F4-1C28BB62B56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C094-7943-94F4-1C28BB62B5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C094-7943-94F4-1C28BB62B5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C094-7943-94F4-1C28BB62B5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C094-7943-94F4-1C28BB62B5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C094-7943-94F4-1C28BB62B5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C094-7943-94F4-1C28BB62B5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C094-7943-94F4-1C28BB62B5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1-C094-7943-94F4-1C28BB62B569}"/>
              </c:ext>
            </c:extLst>
          </c:dPt>
          <c:dLbls>
            <c:numFmt formatCode="0%" sourceLinked="0"/>
            <c:spPr>
              <a:noFill/>
              <a:ln w="30643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22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Engineering</c:v>
                </c:pt>
                <c:pt idx="1">
                  <c:v>Administrative Svcs</c:v>
                </c:pt>
                <c:pt idx="2">
                  <c:v>Water Operations</c:v>
                </c:pt>
                <c:pt idx="3">
                  <c:v>Water Supply</c:v>
                </c:pt>
                <c:pt idx="4">
                  <c:v>Administration</c:v>
                </c:pt>
                <c:pt idx="5">
                  <c:v>Transfers Out</c:v>
                </c:pt>
                <c:pt idx="6">
                  <c:v>Debt Service</c:v>
                </c:pt>
                <c:pt idx="7">
                  <c:v>Information Techonolgy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 formatCode="&quot;$&quot;#,##0">
                  <c:v>24445883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C094-7943-94F4-1C28BB62B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23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37138927097659E-2"/>
          <c:y val="4.4691349751493831E-2"/>
          <c:w val="0.88170623180277996"/>
          <c:h val="0.712391355335902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3A6-498E-ACF3-1A5B24C64F1B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13A6-498E-ACF3-1A5B24C64F1B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3A6-498E-ACF3-1A5B24C64F1B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3A6-498E-ACF3-1A5B24C64F1B}"/>
              </c:ext>
            </c:extLst>
          </c:dPt>
          <c:dPt>
            <c:idx val="16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13A6-498E-ACF3-1A5B24C64F1B}"/>
              </c:ext>
            </c:extLst>
          </c:dPt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>
                  <a:spAutoFit/>
                </a:bodyPr>
                <a:lstStyle/>
                <a:p>
                  <a:pPr>
                    <a:defRPr sz="800" b="1" i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3A6-498E-ACF3-1A5B24C64F1B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>
                  <a:spAutoFit/>
                </a:bodyPr>
                <a:lstStyle/>
                <a:p>
                  <a:pPr>
                    <a:defRPr sz="800" b="1" i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3A6-498E-ACF3-1A5B24C64F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8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'Rate Comparison'!$A$117:$A$131</c:f>
              <c:strCache>
                <c:ptCount val="15"/>
                <c:pt idx="0">
                  <c:v>New Braunfels</c:v>
                </c:pt>
                <c:pt idx="1">
                  <c:v>Austin</c:v>
                </c:pt>
                <c:pt idx="2">
                  <c:v>Round Rock</c:v>
                </c:pt>
                <c:pt idx="3">
                  <c:v>San Antonio</c:v>
                </c:pt>
                <c:pt idx="4">
                  <c:v>Cedar Park</c:v>
                </c:pt>
                <c:pt idx="5">
                  <c:v>Georgetown</c:v>
                </c:pt>
                <c:pt idx="6">
                  <c:v>Goforth SUD</c:v>
                </c:pt>
                <c:pt idx="7">
                  <c:v>Buda</c:v>
                </c:pt>
                <c:pt idx="8">
                  <c:v>San Marcos</c:v>
                </c:pt>
                <c:pt idx="9">
                  <c:v>Aqua Texas</c:v>
                </c:pt>
                <c:pt idx="10">
                  <c:v>Leander</c:v>
                </c:pt>
                <c:pt idx="11">
                  <c:v>Kyle</c:v>
                </c:pt>
                <c:pt idx="12">
                  <c:v>County Line SUD</c:v>
                </c:pt>
                <c:pt idx="13">
                  <c:v>Pflugerville</c:v>
                </c:pt>
                <c:pt idx="14">
                  <c:v>SouthWest Water</c:v>
                </c:pt>
              </c:strCache>
            </c:strRef>
          </c:cat>
          <c:val>
            <c:numRef>
              <c:f>'Rate Comparison'!$C$117:$C$131</c:f>
              <c:numCache>
                <c:formatCode>_("$"* #,##0.00_);_("$"* \(#,##0.00\);_("$"* "-"??_);_(@_)</c:formatCode>
                <c:ptCount val="15"/>
                <c:pt idx="0">
                  <c:v>25.73</c:v>
                </c:pt>
                <c:pt idx="1">
                  <c:v>28.42</c:v>
                </c:pt>
                <c:pt idx="2">
                  <c:v>29.32</c:v>
                </c:pt>
                <c:pt idx="3">
                  <c:v>29.82</c:v>
                </c:pt>
                <c:pt idx="4">
                  <c:v>36.36</c:v>
                </c:pt>
                <c:pt idx="5">
                  <c:v>38.799999999999997</c:v>
                </c:pt>
                <c:pt idx="6">
                  <c:v>46</c:v>
                </c:pt>
                <c:pt idx="7">
                  <c:v>46.74</c:v>
                </c:pt>
                <c:pt idx="8">
                  <c:v>51.71</c:v>
                </c:pt>
                <c:pt idx="9">
                  <c:v>59.1</c:v>
                </c:pt>
                <c:pt idx="10">
                  <c:v>60.1</c:v>
                </c:pt>
                <c:pt idx="11">
                  <c:v>65.680000000000007</c:v>
                </c:pt>
                <c:pt idx="12">
                  <c:v>69.95</c:v>
                </c:pt>
                <c:pt idx="13">
                  <c:v>71.7</c:v>
                </c:pt>
                <c:pt idx="14">
                  <c:v>102.54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3A6-498E-ACF3-1A5B24C64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0462176"/>
        <c:axId val="1"/>
      </c:barChart>
      <c:catAx>
        <c:axId val="73046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\$#,##0.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046217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395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20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493806108631326E-3"/>
          <c:y val="0.23750587766744755"/>
          <c:w val="0.9988505747126436"/>
          <c:h val="0.5867346938775509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0CD-3749-AD99-E53A26AABA99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0CD-3749-AD99-E53A26AABA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0CD-3749-AD99-E53A26AABA99}"/>
              </c:ext>
            </c:extLst>
          </c:dPt>
          <c:dLbls>
            <c:dLbl>
              <c:idx val="0"/>
              <c:layout>
                <c:manualLayout>
                  <c:x val="-0.15880686092582377"/>
                  <c:y val="8.1217075588323639E-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CD-3749-AD99-E53A26AABA99}"/>
                </c:ext>
              </c:extLst>
            </c:dLbl>
            <c:dLbl>
              <c:idx val="1"/>
              <c:layout>
                <c:manualLayout>
                  <c:x val="-3.7385651236270627E-2"/>
                  <c:y val="-8.3329583802024751E-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CD-3749-AD99-E53A26AABA99}"/>
                </c:ext>
              </c:extLst>
            </c:dLbl>
            <c:dLbl>
              <c:idx val="2"/>
              <c:layout>
                <c:manualLayout>
                  <c:x val="0.12215030844074427"/>
                  <c:y val="-0.11513657237822621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CD-3749-AD99-E53A26AABA99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53218390804597704"/>
                  <c:y val="0.37414965986394555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CD-3749-AD99-E53A26AABA99}"/>
                </c:ext>
              </c:extLst>
            </c:dLbl>
            <c:dLbl>
              <c:idx val="4"/>
              <c:layout>
                <c:manualLayout>
                  <c:xMode val="edge"/>
                  <c:yMode val="edge"/>
                  <c:x val="0.49310344827586211"/>
                  <c:y val="0.24319727891156462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CD-3749-AD99-E53A26AABA99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50689655172413783"/>
                  <c:y val="0.42346938775510207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CD-3749-AD99-E53A26AABA99}"/>
                </c:ext>
              </c:extLst>
            </c:dLbl>
            <c:dLbl>
              <c:idx val="6"/>
              <c:layout>
                <c:manualLayout>
                  <c:xMode val="edge"/>
                  <c:yMode val="edge"/>
                  <c:x val="0.52528735632183909"/>
                  <c:y val="0.26870748299319724"/>
                </c:manualLayout>
              </c:layout>
              <c:numFmt formatCode="0%" sourceLinked="0"/>
              <c:spPr>
                <a:noFill/>
                <a:ln w="25336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CD-3749-AD99-E53A26AABA99}"/>
                </c:ext>
              </c:extLst>
            </c:dLbl>
            <c:numFmt formatCode="0%" sourceLinked="0"/>
            <c:spPr>
              <a:noFill/>
              <a:ln w="25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Wastewater Service</c:v>
                </c:pt>
                <c:pt idx="1">
                  <c:v>Miscellaneous</c:v>
                </c:pt>
                <c:pt idx="2">
                  <c:v>Other</c:v>
                </c:pt>
              </c:strCache>
            </c:strRef>
          </c:cat>
          <c:val>
            <c:numRef>
              <c:f>Sheet1!$B$2:$D$2</c:f>
              <c:numCache>
                <c:formatCode>"$"#,##0</c:formatCode>
                <c:ptCount val="3"/>
                <c:pt idx="0">
                  <c:v>11517578</c:v>
                </c:pt>
                <c:pt idx="1">
                  <c:v>235000</c:v>
                </c:pt>
                <c:pt idx="2">
                  <c:v>520000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0CD-3749-AD99-E53A26AABA9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C0CD-3749-AD99-E53A26AABA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C0CD-3749-AD99-E53A26AABA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C0CD-3749-AD99-E53A26AABA99}"/>
              </c:ext>
            </c:extLst>
          </c:dPt>
          <c:dLbls>
            <c:numFmt formatCode="0%" sourceLinked="0"/>
            <c:spPr>
              <a:noFill/>
              <a:ln w="25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6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Wastewater Service</c:v>
                </c:pt>
                <c:pt idx="1">
                  <c:v>Miscellaneous</c:v>
                </c:pt>
                <c:pt idx="2">
                  <c:v>Other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C0CD-3749-AD99-E53A26AAB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99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60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25"/>
      <c:rotY val="160"/>
      <c:rAngAx val="0"/>
      <c:perspective val="2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722222222222225E-3"/>
          <c:y val="0.2312925170068027"/>
          <c:w val="0.99074074074074081"/>
          <c:h val="0.5782312925170067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912-D041-B847-085A4E19DC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912-D041-B847-085A4E19DC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912-D041-B847-085A4E19DC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912-D041-B847-085A4E19DC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912-D041-B847-085A4E19DC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9912-D041-B847-085A4E19DC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9912-D041-B847-085A4E19DC3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9912-D041-B847-085A4E19DC3B}"/>
              </c:ext>
            </c:extLst>
          </c:dPt>
          <c:dLbls>
            <c:dLbl>
              <c:idx val="0"/>
              <c:layout>
                <c:manualLayout>
                  <c:x val="-8.6432180558927874E-2"/>
                  <c:y val="5.3604941781811348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12-D041-B847-085A4E19DC3B}"/>
                </c:ext>
              </c:extLst>
            </c:dLbl>
            <c:dLbl>
              <c:idx val="1"/>
              <c:layout>
                <c:manualLayout>
                  <c:x val="-4.7236575166586019E-2"/>
                  <c:y val="2.7942248509320526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12-D041-B847-085A4E19DC3B}"/>
                </c:ext>
              </c:extLst>
            </c:dLbl>
            <c:dLbl>
              <c:idx val="2"/>
              <c:layout>
                <c:manualLayout>
                  <c:x val="-1.2392295000329644E-3"/>
                  <c:y val="6.1890656059300025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12-D041-B847-085A4E19DC3B}"/>
                </c:ext>
              </c:extLst>
            </c:dLbl>
            <c:dLbl>
              <c:idx val="3"/>
              <c:layout>
                <c:manualLayout>
                  <c:x val="4.1165724328511731E-3"/>
                  <c:y val="-7.6912945578948858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12-D041-B847-085A4E19DC3B}"/>
                </c:ext>
              </c:extLst>
            </c:dLbl>
            <c:dLbl>
              <c:idx val="4"/>
              <c:layout>
                <c:manualLayout>
                  <c:x val="-2.0558002936857576E-2"/>
                  <c:y val="-7.3971906685805222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12-D041-B847-085A4E19DC3B}"/>
                </c:ext>
              </c:extLst>
            </c:dLbl>
            <c:dLbl>
              <c:idx val="5"/>
              <c:layout>
                <c:manualLayout>
                  <c:x val="-2.2480198957531471E-2"/>
                  <c:y val="-0.10691458404907909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75545288036076"/>
                      <c:h val="6.05008838416963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912-D041-B847-085A4E19DC3B}"/>
                </c:ext>
              </c:extLst>
            </c:dLbl>
            <c:dLbl>
              <c:idx val="6"/>
              <c:layout>
                <c:manualLayout>
                  <c:x val="-2.936857562408331E-3"/>
                  <c:y val="7.597998706772012E-2"/>
                </c:manualLayout>
              </c:layout>
              <c:numFmt formatCode="0%" sourceLinked="0"/>
              <c:spPr>
                <a:noFill/>
                <a:ln w="30643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12-D041-B847-085A4E19DC3B}"/>
                </c:ext>
              </c:extLst>
            </c:dLbl>
            <c:dLbl>
              <c:idx val="7"/>
              <c:layout>
                <c:manualLayout>
                  <c:x val="5.4275607227764158E-2"/>
                  <c:y val="8.75929800102688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12-D041-B847-085A4E19DC3B}"/>
                </c:ext>
              </c:extLst>
            </c:dLbl>
            <c:numFmt formatCode="0%" sourceLinked="0"/>
            <c:spPr>
              <a:noFill/>
              <a:ln w="30643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Administration</c:v>
                </c:pt>
                <c:pt idx="1">
                  <c:v>Administrative Svcs</c:v>
                </c:pt>
                <c:pt idx="2">
                  <c:v>Wastewater Operations</c:v>
                </c:pt>
                <c:pt idx="3">
                  <c:v>WWTP Operations</c:v>
                </c:pt>
                <c:pt idx="4">
                  <c:v>Engineering</c:v>
                </c:pt>
                <c:pt idx="5">
                  <c:v>Debt Service</c:v>
                </c:pt>
                <c:pt idx="6">
                  <c:v>Transfers Out</c:v>
                </c:pt>
                <c:pt idx="7">
                  <c:v>Other</c:v>
                </c:pt>
              </c:strCache>
            </c:strRef>
          </c:cat>
          <c:val>
            <c:numRef>
              <c:f>Sheet1!$B$2:$I$2</c:f>
              <c:numCache>
                <c:formatCode>"$"#,##0</c:formatCode>
                <c:ptCount val="8"/>
                <c:pt idx="0">
                  <c:v>852982</c:v>
                </c:pt>
                <c:pt idx="1">
                  <c:v>742860</c:v>
                </c:pt>
                <c:pt idx="2">
                  <c:v>2754903</c:v>
                </c:pt>
                <c:pt idx="3">
                  <c:v>3043526</c:v>
                </c:pt>
                <c:pt idx="4">
                  <c:v>989483</c:v>
                </c:pt>
                <c:pt idx="5">
                  <c:v>3456311</c:v>
                </c:pt>
                <c:pt idx="6">
                  <c:v>1926690</c:v>
                </c:pt>
                <c:pt idx="7">
                  <c:v>745121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912-D041-B847-085A4E19D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23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285714285714288E-2"/>
          <c:y val="6.8319651532920092E-2"/>
          <c:w val="0.89148351648351654"/>
          <c:h val="0.692048919416987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BFE-4C42-B916-6B9D5875EFC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BFE-4C42-B916-6B9D5875EFC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BFE-4C42-B916-6B9D5875EFC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BFE-4C42-B916-6B9D5875EFC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BFE-4C42-B916-6B9D5875EFCF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>
                  <a:spAutoFit/>
                </a:bodyPr>
                <a:lstStyle/>
                <a:p>
                  <a:pPr>
                    <a:defRPr sz="800" b="1" i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FE-4C42-B916-6B9D5875EF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8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'Rate Comparison'!$A$146:$A$155</c:f>
              <c:strCache>
                <c:ptCount val="10"/>
                <c:pt idx="0">
                  <c:v>Round Rock</c:v>
                </c:pt>
                <c:pt idx="1">
                  <c:v>Leander</c:v>
                </c:pt>
                <c:pt idx="2">
                  <c:v>Cedar Park</c:v>
                </c:pt>
                <c:pt idx="3">
                  <c:v>Kyle</c:v>
                </c:pt>
                <c:pt idx="4">
                  <c:v>Georgetown</c:v>
                </c:pt>
                <c:pt idx="5">
                  <c:v>Austin</c:v>
                </c:pt>
                <c:pt idx="6">
                  <c:v>San Marcos</c:v>
                </c:pt>
                <c:pt idx="7">
                  <c:v>Buda</c:v>
                </c:pt>
                <c:pt idx="8">
                  <c:v>New Braunfels</c:v>
                </c:pt>
                <c:pt idx="9">
                  <c:v>Pflugerville</c:v>
                </c:pt>
              </c:strCache>
            </c:strRef>
          </c:cat>
          <c:val>
            <c:numRef>
              <c:f>'Rate Comparison'!$D$146:$D$155</c:f>
              <c:numCache>
                <c:formatCode>_("$"* #,##0.00_);_("$"* \(#,##0.00\);_("$"* "-"??_);_(@_)</c:formatCode>
                <c:ptCount val="10"/>
                <c:pt idx="0">
                  <c:v>28.72</c:v>
                </c:pt>
                <c:pt idx="1">
                  <c:v>28.78</c:v>
                </c:pt>
                <c:pt idx="2">
                  <c:v>36.200000000000003</c:v>
                </c:pt>
                <c:pt idx="3">
                  <c:v>42.82</c:v>
                </c:pt>
                <c:pt idx="4">
                  <c:v>48.85</c:v>
                </c:pt>
                <c:pt idx="5">
                  <c:v>51.9</c:v>
                </c:pt>
                <c:pt idx="6">
                  <c:v>54.56</c:v>
                </c:pt>
                <c:pt idx="7">
                  <c:v>65.900000000000006</c:v>
                </c:pt>
                <c:pt idx="8">
                  <c:v>66.16</c:v>
                </c:pt>
                <c:pt idx="9">
                  <c:v>79.5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FE-4C42-B916-6B9D5875E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9363920"/>
        <c:axId val="1"/>
      </c:barChart>
      <c:catAx>
        <c:axId val="67936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\$#,##0.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936392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395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20"/>
      <c:rotY val="1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4947694681868576"/>
          <c:w val="1"/>
          <c:h val="0.6942311418993417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997-584A-BC0C-B087AE5AE8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997-584A-BC0C-B087AE5AE8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997-584A-BC0C-B087AE5AE8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997-584A-BC0C-B087AE5AE8D7}"/>
              </c:ext>
            </c:extLst>
          </c:dPt>
          <c:dLbls>
            <c:dLbl>
              <c:idx val="0"/>
              <c:layout>
                <c:manualLayout>
                  <c:x val="-4.6506610121324565E-2"/>
                  <c:y val="-0.2246053257789528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" pitchFamily="2" charset="77"/>
                        <a:ea typeface="Arial"/>
                        <a:cs typeface="Arial"/>
                      </a:defRPr>
                    </a:pPr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Storm Drainage Fees - Residential, </a:t>
                    </a:r>
                    <a:fld id="{0D9BCF34-38D0-4EF1-A282-52924FBF1855}" type="VALUE"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[VALUE]</a:t>
                    </a:fld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, </a:t>
                    </a:r>
                    <a:fld id="{F3021092-447C-49D2-8421-6A277C2AE7BF}" type="PERCENTAGE"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[PERCENTAGE]</a:t>
                    </a:fld>
                    <a:endParaRPr lang="en-US" sz="900" baseline="0">
                      <a:ln>
                        <a:noFill/>
                      </a:ln>
                      <a:latin typeface="Montserrat" pitchFamily="2" charset="77"/>
                    </a:endParaRPr>
                  </a:p>
                </c:rich>
              </c:tx>
              <c:spPr>
                <a:xfrm>
                  <a:off x="6254449" y="267018"/>
                  <a:ext cx="1393636" cy="487785"/>
                </a:xfrm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26337"/>
                        <a:gd name="adj2" fmla="val 52115"/>
                        <a:gd name="adj3" fmla="val 201765"/>
                        <a:gd name="adj4" fmla="val 3428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060509554140127"/>
                      <c:h val="0.106082036775106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97-584A-BC0C-B087AE5AE8D7}"/>
                </c:ext>
              </c:extLst>
            </c:dLbl>
            <c:dLbl>
              <c:idx val="1"/>
              <c:layout>
                <c:manualLayout>
                  <c:x val="1.7663802234182173E-2"/>
                  <c:y val="0.1367901029404291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" pitchFamily="2" charset="77"/>
                        <a:ea typeface="Arial"/>
                        <a:cs typeface="Arial"/>
                      </a:defRPr>
                    </a:pPr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Storm Drainage Fees - Commercial, </a:t>
                    </a:r>
                    <a:fld id="{562D686D-6D32-4DA6-A7B3-11E2864D0B11}" type="VALUE"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[VALUE]</a:t>
                    </a:fld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, </a:t>
                    </a:r>
                    <a:fld id="{F9B2F7C8-A57A-4C2B-80C3-B9F376DFBA7F}" type="PERCENTAGE"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[PERCENTAGE]</a:t>
                    </a:fld>
                    <a:endParaRPr lang="en-US" sz="900" baseline="0">
                      <a:ln>
                        <a:noFill/>
                      </a:ln>
                      <a:latin typeface="Montserrat" pitchFamily="2" charset="77"/>
                    </a:endParaRPr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05042"/>
                        <a:gd name="adj2" fmla="val 48992"/>
                        <a:gd name="adj3" fmla="val 215310"/>
                        <a:gd name="adj4" fmla="val 63843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97-584A-BC0C-B087AE5AE8D7}"/>
                </c:ext>
              </c:extLst>
            </c:dLbl>
            <c:dLbl>
              <c:idx val="2"/>
              <c:layout>
                <c:manualLayout>
                  <c:x val="3.8179186206782539E-2"/>
                  <c:y val="-8.901273675647135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" pitchFamily="2" charset="77"/>
                        <a:ea typeface="Arial"/>
                        <a:cs typeface="Arial"/>
                      </a:defRPr>
                    </a:pPr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Miscellaneous</a:t>
                    </a:r>
                    <a:fld id="{F5CC46EE-D4D2-4916-8C75-E7CBBBB06AFB}" type="CATEGORYNAME">
                      <a:rPr lang="en-US" sz="900" baseline="0" smtClean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[CATEGORY NAME]</a:t>
                    </a:fld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, </a:t>
                    </a:r>
                    <a:fld id="{D7176CAD-C8F4-43D7-B613-49EE97E55046}" type="VALUE"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[VALUE]</a:t>
                    </a:fld>
                    <a:r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t>, </a:t>
                    </a:r>
                    <a:fld id="{F9BE292B-039D-49D1-BC1A-AF88EA2BFBB4}" type="PERCENTAGE">
                      <a:rPr lang="en-US" sz="900" baseline="0">
                        <a:ln>
                          <a:noFill/>
                        </a:ln>
                        <a:latin typeface="Montserrat" pitchFamily="2" charset="77"/>
                      </a:rPr>
                      <a:pPr>
                        <a:defRPr sz="900" b="0">
                          <a:ln>
                            <a:noFill/>
                          </a:ln>
                          <a:latin typeface="Montserrat" pitchFamily="2" charset="77"/>
                        </a:defRPr>
                      </a:pPr>
                      <a:t>[PERCENTAGE]</a:t>
                    </a:fld>
                    <a:endParaRPr lang="en-US" sz="900" baseline="0">
                      <a:ln>
                        <a:noFill/>
                      </a:ln>
                      <a:latin typeface="Montserrat" pitchFamily="2" charset="77"/>
                    </a:endParaRPr>
                  </a:p>
                </c:rich>
              </c:tx>
              <c:spPr>
                <a:xfrm>
                  <a:off x="4474177" y="101315"/>
                  <a:ext cx="2333116" cy="311150"/>
                </a:xfr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2803"/>
                        <a:gd name="adj2" fmla="val -1345"/>
                        <a:gd name="adj3" fmla="val 7344"/>
                        <a:gd name="adj4" fmla="val 41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650205225244467"/>
                      <c:h val="6.76678909485470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97-584A-BC0C-B087AE5AE8D7}"/>
                </c:ext>
              </c:extLst>
            </c:dLbl>
            <c:dLbl>
              <c:idx val="3"/>
              <c:layout>
                <c:manualLayout>
                  <c:x val="0.2338057331897298"/>
                  <c:y val="-7.540917151385960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54361468154509"/>
                      <c:h val="6.72398772213612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997-584A-BC0C-B087AE5AE8D7}"/>
                </c:ext>
              </c:extLst>
            </c:dLbl>
            <c:dLbl>
              <c:idx val="4"/>
              <c:layout>
                <c:manualLayout>
                  <c:x val="0.34786313961800286"/>
                  <c:y val="7.950061887503720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97-584A-BC0C-B087AE5AE8D7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50689655172413783"/>
                  <c:y val="0.4234693877551020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97-584A-BC0C-B087AE5AE8D7}"/>
                </c:ext>
              </c:extLst>
            </c:dLbl>
            <c:dLbl>
              <c:idx val="6"/>
              <c:layout>
                <c:manualLayout>
                  <c:xMode val="edge"/>
                  <c:yMode val="edge"/>
                  <c:x val="0.52528735632183909"/>
                  <c:y val="0.2687074829931972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997-584A-BC0C-B087AE5AE8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Sheet1!$C$1:$D$1</c:f>
              <c:strCache>
                <c:ptCount val="2"/>
                <c:pt idx="0">
                  <c:v>Storm Drainage Fees - Commercial</c:v>
                </c:pt>
                <c:pt idx="1">
                  <c:v>Miscellaneous Fees</c:v>
                </c:pt>
              </c:strCache>
            </c:strRef>
          </c:cat>
          <c:val>
            <c:numRef>
              <c:f>Sheet1!$B$2:$D$2</c:f>
              <c:numCache>
                <c:formatCode>_("$"* #,##0_);_("$"* \(#,##0\);_("$"* "-"_);_(@_)</c:formatCode>
                <c:ptCount val="3"/>
                <c:pt idx="0" formatCode="&quot;$&quot;#,##0">
                  <c:v>942234</c:v>
                </c:pt>
                <c:pt idx="1">
                  <c:v>1068374</c:v>
                </c:pt>
                <c:pt idx="2">
                  <c:v>240500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97-584A-BC0C-B087AE5AE8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3997-584A-BC0C-B087AE5AE8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3997-584A-BC0C-B087AE5AE8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3997-584A-BC0C-B087AE5AE8D7}"/>
              </c:ext>
            </c:extLst>
          </c:dPt>
          <c:dLbls>
            <c:numFmt formatCode="0%" sourceLinked="0"/>
            <c:spPr>
              <a:noFill/>
              <a:ln w="25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6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Sheet1!$C$1:$D$1</c:f>
              <c:strCache>
                <c:ptCount val="2"/>
                <c:pt idx="0">
                  <c:v>Storm Drainage Fees - Commercial</c:v>
                </c:pt>
                <c:pt idx="1">
                  <c:v>Miscellaneous Fees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1-3997-584A-BC0C-B087AE5AE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99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60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25"/>
      <c:rotY val="100"/>
      <c:rAngAx val="0"/>
      <c:perspective val="2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593502820503507E-3"/>
          <c:y val="0.10956613081805398"/>
          <c:w val="0.99074074074074081"/>
          <c:h val="0.5782312925170067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CA-C44C-89CE-FFE5A64A0761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CA-C44C-89CE-FFE5A64A07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CA-C44C-89CE-FFE5A64A07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CA-C44C-89CE-FFE5A64A07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CA-C44C-89CE-FFE5A64A076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CA-C44C-89CE-FFE5A64A076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CA-C44C-89CE-FFE5A64A076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CA-C44C-89CE-FFE5A64A076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6CA-C44C-89CE-FFE5A64A0761}"/>
              </c:ext>
            </c:extLst>
          </c:dPt>
          <c:dLbls>
            <c:dLbl>
              <c:idx val="0"/>
              <c:layout>
                <c:manualLayout>
                  <c:x val="-3.5281026586642623E-2"/>
                  <c:y val="8.5471513566263604E-2"/>
                </c:manualLayout>
              </c:layout>
              <c:spPr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2257"/>
                        <a:gd name="adj2" fmla="val 50312"/>
                        <a:gd name="adj3" fmla="val -227367"/>
                        <a:gd name="adj4" fmla="val 2193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6CA-C44C-89CE-FFE5A64A0761}"/>
                </c:ext>
              </c:extLst>
            </c:dLbl>
            <c:dLbl>
              <c:idx val="1"/>
              <c:layout>
                <c:manualLayout>
                  <c:x val="6.2649349671964796E-2"/>
                  <c:y val="-0.1029673403727311"/>
                </c:manualLayout>
              </c:layout>
              <c:spPr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749"/>
                        <a:gd name="adj2" fmla="val 50511"/>
                        <a:gd name="adj3" fmla="val -123637"/>
                        <a:gd name="adj4" fmla="val 5451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327734485140196"/>
                      <c:h val="9.82853463513693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6CA-C44C-89CE-FFE5A64A0761}"/>
                </c:ext>
              </c:extLst>
            </c:dLbl>
            <c:dLbl>
              <c:idx val="2"/>
              <c:layout>
                <c:manualLayout>
                  <c:x val="-0.10889270641076262"/>
                  <c:y val="-0.12482930337616614"/>
                </c:manualLayout>
              </c:layout>
              <c:spPr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05229"/>
                        <a:gd name="adj2" fmla="val 50199"/>
                        <a:gd name="adj3" fmla="val 211280"/>
                        <a:gd name="adj4" fmla="val 47207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66CA-C44C-89CE-FFE5A64A0761}"/>
                </c:ext>
              </c:extLst>
            </c:dLbl>
            <c:dLbl>
              <c:idx val="3"/>
              <c:layout>
                <c:manualLayout>
                  <c:x val="3.6421968271665141E-2"/>
                  <c:y val="0.1117882774845339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CA-C44C-89CE-FFE5A64A0761}"/>
                </c:ext>
              </c:extLst>
            </c:dLbl>
            <c:dLbl>
              <c:idx val="4"/>
              <c:layout>
                <c:manualLayout>
                  <c:x val="0"/>
                  <c:y val="-7.39719066858052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CA-C44C-89CE-FFE5A64A0761}"/>
                </c:ext>
              </c:extLst>
            </c:dLbl>
            <c:dLbl>
              <c:idx val="5"/>
              <c:layout>
                <c:manualLayout>
                  <c:x val="1.4749262536873156E-2"/>
                  <c:y val="-0.108244832820475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6CA-C44C-89CE-FFE5A64A0761}"/>
                </c:ext>
              </c:extLst>
            </c:dLbl>
            <c:dLbl>
              <c:idx val="6"/>
              <c:layout>
                <c:manualLayout>
                  <c:x val="0.13716814159292035"/>
                  <c:y val="-0.122039814912477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6CA-C44C-89CE-FFE5A64A0761}"/>
                </c:ext>
              </c:extLst>
            </c:dLbl>
            <c:dLbl>
              <c:idx val="7"/>
              <c:layout>
                <c:manualLayout>
                  <c:x val="-7.6624625461640297E-2"/>
                  <c:y val="-9.105554001439977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6CA-C44C-89CE-FFE5A64A0761}"/>
                </c:ext>
              </c:extLst>
            </c:dLbl>
            <c:dLbl>
              <c:idx val="8"/>
              <c:layout>
                <c:manualLayout>
                  <c:x val="1.1207232945439235E-2"/>
                  <c:y val="-0.109343251138453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6CA-C44C-89CE-FFE5A64A0761}"/>
                </c:ext>
              </c:extLst>
            </c:dLbl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Sheet1!$B$1:$E$1</c:f>
              <c:strCache>
                <c:ptCount val="4"/>
                <c:pt idx="0">
                  <c:v>Administration</c:v>
                </c:pt>
                <c:pt idx="1">
                  <c:v>Operations &amp; Maintenance</c:v>
                </c:pt>
                <c:pt idx="2">
                  <c:v>CIP Transfer</c:v>
                </c:pt>
                <c:pt idx="3">
                  <c:v>Other</c:v>
                </c:pt>
              </c:strCache>
            </c:strRef>
          </c:cat>
          <c:val>
            <c:numRef>
              <c:f>Sheet1!$B$2:$E$2</c:f>
              <c:numCache>
                <c:formatCode>"$"#,##0</c:formatCode>
                <c:ptCount val="4"/>
                <c:pt idx="0">
                  <c:v>893210</c:v>
                </c:pt>
                <c:pt idx="1">
                  <c:v>1362703</c:v>
                </c:pt>
                <c:pt idx="2">
                  <c:v>217957</c:v>
                </c:pt>
                <c:pt idx="3">
                  <c:v>159488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6CA-C44C-89CE-FFE5A64A076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66CA-C44C-89CE-FFE5A64A07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6CA-C44C-89CE-FFE5A64A07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6CA-C44C-89CE-FFE5A64A07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66CA-C44C-89CE-FFE5A64A07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66CA-C44C-89CE-FFE5A64A076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66CA-C44C-89CE-FFE5A64A076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66CA-C44C-89CE-FFE5A64A076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66CA-C44C-89CE-FFE5A64A0761}"/>
              </c:ext>
            </c:extLst>
          </c:dPt>
          <c:dLbls>
            <c:numFmt formatCode="0%" sourceLinked="0"/>
            <c:spPr>
              <a:noFill/>
              <a:ln w="30643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22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Administration</c:v>
                </c:pt>
                <c:pt idx="1">
                  <c:v>Operations &amp; Maintenance</c:v>
                </c:pt>
                <c:pt idx="2">
                  <c:v>CIP Transfer</c:v>
                </c:pt>
                <c:pt idx="3">
                  <c:v>Other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22-66CA-C44C-89CE-FFE5A64A076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66CA-C44C-89CE-FFE5A64A07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66CA-C44C-89CE-FFE5A64A07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66CA-C44C-89CE-FFE5A64A07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66CA-C44C-89CE-FFE5A64A07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66CA-C44C-89CE-FFE5A64A076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66CA-C44C-89CE-FFE5A64A076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66CA-C44C-89CE-FFE5A64A076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1-66CA-C44C-89CE-FFE5A64A0761}"/>
              </c:ext>
            </c:extLst>
          </c:dPt>
          <c:dLbls>
            <c:numFmt formatCode="0%" sourceLinked="0"/>
            <c:spPr>
              <a:noFill/>
              <a:ln w="30643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22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Administration</c:v>
                </c:pt>
                <c:pt idx="1">
                  <c:v>Operations &amp; Maintenance</c:v>
                </c:pt>
                <c:pt idx="2">
                  <c:v>CIP Transfer</c:v>
                </c:pt>
                <c:pt idx="3">
                  <c:v>Other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 formatCode="&quot;$&quot;#,##0">
                  <c:v>2633358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66CA-C44C-89CE-FFE5A64A0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23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F793E">
                <a:alpha val="8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Sense of Community</c:v>
                </c:pt>
                <c:pt idx="1">
                  <c:v>Ability for Residents to give input</c:v>
                </c:pt>
                <c:pt idx="2">
                  <c:v>Availability of Affordable Housing</c:v>
                </c:pt>
                <c:pt idx="3">
                  <c:v>Availability of Arts &amp; Cultural Events</c:v>
                </c:pt>
                <c:pt idx="4">
                  <c:v>Availability of Jobs that pay a living wage</c:v>
                </c:pt>
                <c:pt idx="5">
                  <c:v>Ease of Getting Around by Public Transportation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0.48</c:v>
                </c:pt>
                <c:pt idx="1">
                  <c:v>0.44</c:v>
                </c:pt>
                <c:pt idx="2">
                  <c:v>0.31</c:v>
                </c:pt>
                <c:pt idx="3">
                  <c:v>0.28999999999999998</c:v>
                </c:pt>
                <c:pt idx="4">
                  <c:v>0.25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F-0E45-9B3E-1E5D2BAD06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133964">
                <a:alpha val="8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Sense of Community</c:v>
                </c:pt>
                <c:pt idx="1">
                  <c:v>Ability for Residents to give input</c:v>
                </c:pt>
                <c:pt idx="2">
                  <c:v>Availability of Affordable Housing</c:v>
                </c:pt>
                <c:pt idx="3">
                  <c:v>Availability of Arts &amp; Cultural Events</c:v>
                </c:pt>
                <c:pt idx="4">
                  <c:v>Availability of Jobs that pay a living wage</c:v>
                </c:pt>
                <c:pt idx="5">
                  <c:v>Ease of Getting Around by Public Transportation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0.32</c:v>
                </c:pt>
                <c:pt idx="1">
                  <c:v>0.31</c:v>
                </c:pt>
                <c:pt idx="2">
                  <c:v>0.35</c:v>
                </c:pt>
                <c:pt idx="3">
                  <c:v>0.33</c:v>
                </c:pt>
                <c:pt idx="4">
                  <c:v>0.36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F-0E45-9B3E-1E5D2BAD06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C00000">
                <a:alpha val="8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Sense of Community</c:v>
                </c:pt>
                <c:pt idx="1">
                  <c:v>Ability for Residents to give input</c:v>
                </c:pt>
                <c:pt idx="2">
                  <c:v>Availability of Affordable Housing</c:v>
                </c:pt>
                <c:pt idx="3">
                  <c:v>Availability of Arts &amp; Cultural Events</c:v>
                </c:pt>
                <c:pt idx="4">
                  <c:v>Availability of Jobs that pay a living wage</c:v>
                </c:pt>
                <c:pt idx="5">
                  <c:v>Ease of Getting Around by Public Transportation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0.2</c:v>
                </c:pt>
                <c:pt idx="1">
                  <c:v>0.24</c:v>
                </c:pt>
                <c:pt idx="2">
                  <c:v>0.33</c:v>
                </c:pt>
                <c:pt idx="3">
                  <c:v>0.38</c:v>
                </c:pt>
                <c:pt idx="4">
                  <c:v>0.39</c:v>
                </c:pt>
                <c:pt idx="5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AF-0E45-9B3E-1E5D2BAD0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33203823"/>
        <c:axId val="32812079"/>
      </c:barChart>
      <c:catAx>
        <c:axId val="33203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3964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2812079"/>
        <c:crosses val="autoZero"/>
        <c:auto val="1"/>
        <c:lblAlgn val="ctr"/>
        <c:lblOffset val="100"/>
        <c:noMultiLvlLbl val="0"/>
      </c:catAx>
      <c:valAx>
        <c:axId val="32812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3964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203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3964"/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baseline="0">
                <a:solidFill>
                  <a:srgbClr val="44546A"/>
                </a:solidFill>
                <a:latin typeface="Montserrat" pitchFamily="2" charset="77"/>
              </a:rPr>
              <a:t>Employee per 1,000 Residents</a:t>
            </a:r>
          </a:p>
        </c:rich>
      </c:tx>
      <c:layout>
        <c:manualLayout>
          <c:xMode val="edge"/>
          <c:yMode val="edge"/>
          <c:x val="0.34615188790791879"/>
          <c:y val="3.7141540889952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A6-4513-81EB-53AB9E78857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EA6-4513-81EB-53AB9E7885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'Debit Levels'!$B$2:$B$12</c:f>
              <c:strCache>
                <c:ptCount val="11"/>
                <c:pt idx="0">
                  <c:v>Leander</c:v>
                </c:pt>
                <c:pt idx="1">
                  <c:v>Pflugerville</c:v>
                </c:pt>
                <c:pt idx="2">
                  <c:v>Cedar Park</c:v>
                </c:pt>
                <c:pt idx="3">
                  <c:v>Kyle</c:v>
                </c:pt>
                <c:pt idx="4">
                  <c:v>San Antonio</c:v>
                </c:pt>
                <c:pt idx="5">
                  <c:v>Buda</c:v>
                </c:pt>
                <c:pt idx="6">
                  <c:v>Round Rock</c:v>
                </c:pt>
                <c:pt idx="7">
                  <c:v>Georgetown</c:v>
                </c:pt>
                <c:pt idx="8">
                  <c:v>New Braunfels</c:v>
                </c:pt>
                <c:pt idx="9">
                  <c:v>San Marcos</c:v>
                </c:pt>
                <c:pt idx="10">
                  <c:v>Austin</c:v>
                </c:pt>
              </c:strCache>
            </c:strRef>
          </c:cat>
          <c:val>
            <c:numRef>
              <c:f>'Debit Levels'!$AA$2:$AA$12</c:f>
              <c:numCache>
                <c:formatCode>0.0</c:formatCode>
                <c:ptCount val="11"/>
                <c:pt idx="0">
                  <c:v>5.9023666747644192</c:v>
                </c:pt>
                <c:pt idx="1">
                  <c:v>6.4143426294820722</c:v>
                </c:pt>
                <c:pt idx="2">
                  <c:v>6.5759460238186707</c:v>
                </c:pt>
                <c:pt idx="3">
                  <c:v>6.7921300256629591</c:v>
                </c:pt>
                <c:pt idx="4">
                  <c:v>7.9774377691960918</c:v>
                </c:pt>
                <c:pt idx="5">
                  <c:v>8.7063284843963711</c:v>
                </c:pt>
                <c:pt idx="6">
                  <c:v>8.7781198383957442</c:v>
                </c:pt>
                <c:pt idx="7">
                  <c:v>9.0247873685112587</c:v>
                </c:pt>
                <c:pt idx="8">
                  <c:v>10.215982292628215</c:v>
                </c:pt>
                <c:pt idx="9">
                  <c:v>12.689118874721252</c:v>
                </c:pt>
                <c:pt idx="10">
                  <c:v>14.192806827608509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A6-4513-81EB-53AB9E788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7450816"/>
        <c:axId val="1107447936"/>
      </c:barChart>
      <c:catAx>
        <c:axId val="110745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447936"/>
        <c:crosses val="autoZero"/>
        <c:auto val="1"/>
        <c:lblAlgn val="ctr"/>
        <c:lblOffset val="100"/>
        <c:noMultiLvlLbl val="0"/>
      </c:catAx>
      <c:valAx>
        <c:axId val="110744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45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5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noFill/>
            </a:ln>
          </c:spPr>
          <c:explosion val="12"/>
          <c:dPt>
            <c:idx val="0"/>
            <c:bubble3D val="0"/>
            <c:spPr>
              <a:solidFill>
                <a:srgbClr val="00206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2E5-42F5-AA67-7842BAECE46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2E5-42F5-AA67-7842BAECE46E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2E5-42F5-AA67-7842BAECE4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2E5-42F5-AA67-7842BAECE46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2E5-42F5-AA67-7842BAECE4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2E5-42F5-AA67-7842BAECE46E}"/>
              </c:ext>
            </c:extLst>
          </c:dPt>
          <c:dLbls>
            <c:dLbl>
              <c:idx val="0"/>
              <c:layout>
                <c:manualLayout>
                  <c:x val="-3.7112271652622347E-2"/>
                  <c:y val="9.99919405751742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5-42F5-AA67-7842BAECE46E}"/>
                </c:ext>
              </c:extLst>
            </c:dLbl>
            <c:dLbl>
              <c:idx val="1"/>
              <c:layout>
                <c:manualLayout>
                  <c:x val="3.1007751937984659E-2"/>
                  <c:y val="-4.26530177010023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E5-42F5-AA67-7842BAECE46E}"/>
                </c:ext>
              </c:extLst>
            </c:dLbl>
            <c:dLbl>
              <c:idx val="2"/>
              <c:layout>
                <c:manualLayout>
                  <c:x val="5.0941306755260082E-2"/>
                  <c:y val="-6.397952655150351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E5-42F5-AA67-7842BAECE46E}"/>
                </c:ext>
              </c:extLst>
            </c:dLbl>
            <c:dLbl>
              <c:idx val="3"/>
              <c:layout>
                <c:manualLayout>
                  <c:x val="8.8593576965669996E-2"/>
                  <c:y val="-2.55918106206014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E5-42F5-AA67-7842BAECE46E}"/>
                </c:ext>
              </c:extLst>
            </c:dLbl>
            <c:dLbl>
              <c:idx val="4"/>
              <c:layout>
                <c:manualLayout>
                  <c:x val="7.3089700996677581E-2"/>
                  <c:y val="5.54489230113030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E5-42F5-AA67-7842BAECE46E}"/>
                </c:ext>
              </c:extLst>
            </c:dLbl>
            <c:dLbl>
              <c:idx val="5"/>
              <c:layout>
                <c:manualLayout>
                  <c:x val="-8.6378737541528319E-2"/>
                  <c:y val="3.83877159309021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E5-42F5-AA67-7842BAECE46E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2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'Pie Graphs'!$B$115:$B$120</c:f>
              <c:strCache>
                <c:ptCount val="6"/>
                <c:pt idx="0">
                  <c:v>CIP</c:v>
                </c:pt>
                <c:pt idx="1">
                  <c:v>General Fund</c:v>
                </c:pt>
                <c:pt idx="2">
                  <c:v>Water Utility</c:v>
                </c:pt>
                <c:pt idx="3">
                  <c:v>Wastewater Utility</c:v>
                </c:pt>
                <c:pt idx="4">
                  <c:v>Storm Drainage</c:v>
                </c:pt>
                <c:pt idx="5">
                  <c:v>Debt Service</c:v>
                </c:pt>
              </c:strCache>
            </c:strRef>
          </c:cat>
          <c:val>
            <c:numRef>
              <c:f>'Pie Graphs'!$C$115:$C$120</c:f>
              <c:numCache>
                <c:formatCode>_("$"* #,##0_);_("$"* \(#,##0\);_("$"* "-"??_);_(@_)</c:formatCode>
                <c:ptCount val="6"/>
                <c:pt idx="0">
                  <c:v>248534593</c:v>
                </c:pt>
                <c:pt idx="1">
                  <c:v>67941203</c:v>
                </c:pt>
                <c:pt idx="2">
                  <c:v>21332226</c:v>
                </c:pt>
                <c:pt idx="3">
                  <c:v>12514225</c:v>
                </c:pt>
                <c:pt idx="4">
                  <c:v>2415401</c:v>
                </c:pt>
                <c:pt idx="5">
                  <c:v>13584004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E5-42F5-AA67-7842BAECE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289092678667918"/>
          <c:y val="6.4336730635943251E-2"/>
          <c:w val="0.53213655191167519"/>
          <c:h val="0.93296656099805708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16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E27-4C29-AF88-BFF050FA45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E27-4C29-AF88-BFF050FA452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E27-4C29-AF88-BFF050FA45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E27-4C29-AF88-BFF050FA45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E27-4C29-AF88-BFF050FA452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E27-4C29-AF88-BFF050FA452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E27-4C29-AF88-BFF050FA452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E27-4C29-AF88-BFF050FA4525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E27-4C29-AF88-BFF050FA4525}"/>
              </c:ext>
            </c:extLst>
          </c:dPt>
          <c:dLbls>
            <c:dLbl>
              <c:idx val="0"/>
              <c:layout>
                <c:manualLayout>
                  <c:x val="1.7392100659355592E-2"/>
                  <c:y val="-3.16546598282214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27-4C29-AF88-BFF050FA4525}"/>
                </c:ext>
              </c:extLst>
            </c:dLbl>
            <c:dLbl>
              <c:idx val="1"/>
              <c:layout>
                <c:manualLayout>
                  <c:x val="5.8766735850001818E-3"/>
                  <c:y val="2.64228117982067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27-4C29-AF88-BFF050FA4525}"/>
                </c:ext>
              </c:extLst>
            </c:dLbl>
            <c:dLbl>
              <c:idx val="2"/>
              <c:layout>
                <c:manualLayout>
                  <c:x val="-9.6622934658363233E-3"/>
                  <c:y val="3.1139419674451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27-4C29-AF88-BFF050FA4525}"/>
                </c:ext>
              </c:extLst>
            </c:dLbl>
            <c:dLbl>
              <c:idx val="3"/>
              <c:layout>
                <c:manualLayout>
                  <c:x val="-4.5565217661801972E-2"/>
                  <c:y val="-1.702771230029377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27-4C29-AF88-BFF050FA4525}"/>
                </c:ext>
              </c:extLst>
            </c:dLbl>
            <c:dLbl>
              <c:idx val="4"/>
              <c:layout>
                <c:manualLayout>
                  <c:x val="-6.4744142638045177E-3"/>
                  <c:y val="-1.11031677607150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27-4C29-AF88-BFF050FA4525}"/>
                </c:ext>
              </c:extLst>
            </c:dLbl>
            <c:dLbl>
              <c:idx val="5"/>
              <c:layout>
                <c:manualLayout>
                  <c:x val="-5.2088711140564903E-3"/>
                  <c:y val="-3.73923285880207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27-4C29-AF88-BFF050FA4525}"/>
                </c:ext>
              </c:extLst>
            </c:dLbl>
            <c:dLbl>
              <c:idx val="6"/>
              <c:layout>
                <c:manualLayout>
                  <c:x val="-1.8214836245940447E-2"/>
                  <c:y val="-1.779324846839830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E27-4C29-AF88-BFF050FA4525}"/>
                </c:ext>
              </c:extLst>
            </c:dLbl>
            <c:dLbl>
              <c:idx val="7"/>
              <c:layout>
                <c:manualLayout>
                  <c:x val="-6.1817706725991635E-2"/>
                  <c:y val="-6.749156355455571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E27-4C29-AF88-BFF050FA4525}"/>
                </c:ext>
              </c:extLst>
            </c:dLbl>
            <c:dLbl>
              <c:idx val="8"/>
              <c:layout>
                <c:manualLayout>
                  <c:x val="1.4640353972564468E-2"/>
                  <c:y val="-4.17500439933961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E27-4C29-AF88-BFF050FA452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Graphs'!$B$13:$B$21</c:f>
              <c:strCache>
                <c:ptCount val="9"/>
                <c:pt idx="0">
                  <c:v>Property Tax</c:v>
                </c:pt>
                <c:pt idx="1">
                  <c:v>Sales &amp; Bev Tax</c:v>
                </c:pt>
                <c:pt idx="2">
                  <c:v>Franchise Fees</c:v>
                </c:pt>
                <c:pt idx="3">
                  <c:v>Court Fines</c:v>
                </c:pt>
                <c:pt idx="4">
                  <c:v>Development Fees</c:v>
                </c:pt>
                <c:pt idx="5">
                  <c:v>Recreation Chgs</c:v>
                </c:pt>
                <c:pt idx="6">
                  <c:v>Solid Waste Chgs</c:v>
                </c:pt>
                <c:pt idx="7">
                  <c:v>Transfers In</c:v>
                </c:pt>
                <c:pt idx="8">
                  <c:v>Other</c:v>
                </c:pt>
              </c:strCache>
            </c:strRef>
          </c:cat>
          <c:val>
            <c:numRef>
              <c:f>'Pie Graphs'!$C$13:$C$21</c:f>
              <c:numCache>
                <c:formatCode>_("$"* #,##0_);_("$"* \(#,##0\);_("$"* "-"??_);_(@_)</c:formatCode>
                <c:ptCount val="9"/>
                <c:pt idx="0">
                  <c:v>20251638</c:v>
                </c:pt>
                <c:pt idx="1">
                  <c:v>20379250</c:v>
                </c:pt>
                <c:pt idx="2">
                  <c:v>3849609</c:v>
                </c:pt>
                <c:pt idx="3">
                  <c:v>530000</c:v>
                </c:pt>
                <c:pt idx="4">
                  <c:v>13983423</c:v>
                </c:pt>
                <c:pt idx="5">
                  <c:v>206750</c:v>
                </c:pt>
                <c:pt idx="6">
                  <c:v>5091500</c:v>
                </c:pt>
                <c:pt idx="7">
                  <c:v>9884444</c:v>
                </c:pt>
                <c:pt idx="8">
                  <c:v>3228401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E27-4C29-AF88-BFF050FA4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4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140892147188244"/>
          <c:y val="0.17658731493514768"/>
          <c:w val="0.54268695890625618"/>
          <c:h val="0.72478457634656146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FD6-4777-BEBC-66A7521C40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FD6-4777-BEBC-66A7521C40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FD6-4777-BEBC-66A7521C40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FD6-4777-BEBC-66A7521C40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FD6-4777-BEBC-66A7521C404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4FD6-4777-BEBC-66A7521C404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4FD6-4777-BEBC-66A7521C404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4FD6-4777-BEBC-66A7521C404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4FD6-4777-BEBC-66A7521C404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4FD6-4777-BEBC-66A7521C404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4FD6-4777-BEBC-66A7521C4047}"/>
              </c:ext>
            </c:extLst>
          </c:dPt>
          <c:dPt>
            <c:idx val="11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4FD6-4777-BEBC-66A7521C4047}"/>
              </c:ext>
            </c:extLst>
          </c:dPt>
          <c:dPt>
            <c:idx val="12"/>
            <c:bubble3D val="0"/>
            <c:spPr>
              <a:solidFill>
                <a:srgbClr val="00206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4FD6-4777-BEBC-66A7521C4047}"/>
              </c:ext>
            </c:extLst>
          </c:dPt>
          <c:dPt>
            <c:idx val="13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4FD6-4777-BEBC-66A7521C404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4FD6-4777-BEBC-66A7521C4047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4FD6-4777-BEBC-66A7521C4047}"/>
              </c:ext>
            </c:extLst>
          </c:dPt>
          <c:dLbls>
            <c:dLbl>
              <c:idx val="0"/>
              <c:layout>
                <c:manualLayout>
                  <c:x val="9.8882856432439048E-2"/>
                  <c:y val="-1.26008714930051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40140653882749"/>
                      <c:h val="6.46472491909385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FD6-4777-BEBC-66A7521C4047}"/>
                </c:ext>
              </c:extLst>
            </c:dLbl>
            <c:dLbl>
              <c:idx val="1"/>
              <c:layout>
                <c:manualLayout>
                  <c:x val="5.2450165617143704E-2"/>
                  <c:y val="2.861952450118492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35107719923523"/>
                      <c:h val="6.46472491909385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FD6-4777-BEBC-66A7521C4047}"/>
                </c:ext>
              </c:extLst>
            </c:dLbl>
            <c:dLbl>
              <c:idx val="2"/>
              <c:layout>
                <c:manualLayout>
                  <c:x val="8.0061523096337212E-2"/>
                  <c:y val="9.76269908009071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D6-4777-BEBC-66A7521C4047}"/>
                </c:ext>
              </c:extLst>
            </c:dLbl>
            <c:dLbl>
              <c:idx val="3"/>
              <c:layout>
                <c:manualLayout>
                  <c:x val="4.0410219727568756E-3"/>
                  <c:y val="0.143795326555054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D6-4777-BEBC-66A7521C4047}"/>
                </c:ext>
              </c:extLst>
            </c:dLbl>
            <c:dLbl>
              <c:idx val="4"/>
              <c:layout>
                <c:manualLayout>
                  <c:x val="-4.8634909818992197E-3"/>
                  <c:y val="3.683203872740349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974949691979356"/>
                      <c:h val="7.45988824290826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FD6-4777-BEBC-66A7521C4047}"/>
                </c:ext>
              </c:extLst>
            </c:dLbl>
            <c:dLbl>
              <c:idx val="5"/>
              <c:layout>
                <c:manualLayout>
                  <c:x val="-4.0948813536514424E-2"/>
                  <c:y val="7.97789654317374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D6-4777-BEBC-66A7521C4047}"/>
                </c:ext>
              </c:extLst>
            </c:dLbl>
            <c:dLbl>
              <c:idx val="6"/>
              <c:layout>
                <c:manualLayout>
                  <c:x val="-0.11300716194870203"/>
                  <c:y val="6.00541243024232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D6-4777-BEBC-66A7521C4047}"/>
                </c:ext>
              </c:extLst>
            </c:dLbl>
            <c:dLbl>
              <c:idx val="7"/>
              <c:layout>
                <c:manualLayout>
                  <c:x val="-0.13218109031675673"/>
                  <c:y val="2.20388859159595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D6-4777-BEBC-66A7521C4047}"/>
                </c:ext>
              </c:extLst>
            </c:dLbl>
            <c:dLbl>
              <c:idx val="8"/>
              <c:layout>
                <c:manualLayout>
                  <c:x val="-8.0655626907997227E-2"/>
                  <c:y val="-4.53792013862344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FD6-4777-BEBC-66A7521C4047}"/>
                </c:ext>
              </c:extLst>
            </c:dLbl>
            <c:dLbl>
              <c:idx val="9"/>
              <c:layout>
                <c:manualLayout>
                  <c:x val="-7.18733659259711E-2"/>
                  <c:y val="-7.22103262272072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FD6-4777-BEBC-66A7521C4047}"/>
                </c:ext>
              </c:extLst>
            </c:dLbl>
            <c:dLbl>
              <c:idx val="10"/>
              <c:layout>
                <c:manualLayout>
                  <c:x val="-5.6295943119686123E-2"/>
                  <c:y val="-7.22291364064928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FD6-4777-BEBC-66A7521C4047}"/>
                </c:ext>
              </c:extLst>
            </c:dLbl>
            <c:dLbl>
              <c:idx val="11"/>
              <c:layout>
                <c:manualLayout>
                  <c:x val="8.2691516072986776E-2"/>
                  <c:y val="-0.1053212037815661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FD6-4777-BEBC-66A7521C4047}"/>
                </c:ext>
              </c:extLst>
            </c:dLbl>
            <c:dLbl>
              <c:idx val="12"/>
              <c:layout>
                <c:manualLayout>
                  <c:x val="-4.4783137833641587E-2"/>
                  <c:y val="-4.32880258899676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FD6-4777-BEBC-66A7521C4047}"/>
                </c:ext>
              </c:extLst>
            </c:dLbl>
            <c:dLbl>
              <c:idx val="13"/>
              <c:layout>
                <c:manualLayout>
                  <c:x val="9.2241819198299862E-3"/>
                  <c:y val="-0.1608666004128124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FD6-4777-BEBC-66A7521C4047}"/>
                </c:ext>
              </c:extLst>
            </c:dLbl>
            <c:dLbl>
              <c:idx val="14"/>
              <c:layout>
                <c:manualLayout>
                  <c:x val="3.3223159822490397E-2"/>
                  <c:y val="-6.756588436154219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FD6-4777-BEBC-66A7521C4047}"/>
                </c:ext>
              </c:extLst>
            </c:dLbl>
            <c:dLbl>
              <c:idx val="15"/>
              <c:layout>
                <c:manualLayout>
                  <c:x val="5.3540783448771327E-2"/>
                  <c:y val="-3.938067935682797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FD6-4777-BEBC-66A7521C404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Graphs'!$B$36:$B$51</c:f>
              <c:strCache>
                <c:ptCount val="16"/>
                <c:pt idx="0">
                  <c:v>City Managers Office</c:v>
                </c:pt>
                <c:pt idx="1">
                  <c:v>City Attorneys Office</c:v>
                </c:pt>
                <c:pt idx="2">
                  <c:v>City Secretarys Office</c:v>
                </c:pt>
                <c:pt idx="3">
                  <c:v>Administrative Services</c:v>
                </c:pt>
                <c:pt idx="4">
                  <c:v>Information Technology</c:v>
                </c:pt>
                <c:pt idx="5">
                  <c:v>Communications</c:v>
                </c:pt>
                <c:pt idx="6">
                  <c:v>Community Development</c:v>
                </c:pt>
                <c:pt idx="7">
                  <c:v>Economic Development</c:v>
                </c:pt>
                <c:pt idx="8">
                  <c:v>Financial Services</c:v>
                </c:pt>
                <c:pt idx="9">
                  <c:v>Parks &amp; Recreation</c:v>
                </c:pt>
                <c:pt idx="10">
                  <c:v>Council Initiated Programs</c:v>
                </c:pt>
                <c:pt idx="11">
                  <c:v>Transfers Out</c:v>
                </c:pt>
                <c:pt idx="12">
                  <c:v>Public Safety</c:v>
                </c:pt>
                <c:pt idx="13">
                  <c:v>Public Works</c:v>
                </c:pt>
                <c:pt idx="14">
                  <c:v>Library Services</c:v>
                </c:pt>
                <c:pt idx="15">
                  <c:v>Non Departmental</c:v>
                </c:pt>
              </c:strCache>
            </c:strRef>
          </c:cat>
          <c:val>
            <c:numRef>
              <c:f>'Pie Graphs'!$C$36:$C$51</c:f>
              <c:numCache>
                <c:formatCode>_("$"* #,##0_);_("$"* \(#,##0\);_("$"* "-"??_);_(@_)</c:formatCode>
                <c:ptCount val="16"/>
                <c:pt idx="0">
                  <c:v>1942625</c:v>
                </c:pt>
                <c:pt idx="1">
                  <c:v>710350</c:v>
                </c:pt>
                <c:pt idx="2">
                  <c:v>696607</c:v>
                </c:pt>
                <c:pt idx="3">
                  <c:v>2491448</c:v>
                </c:pt>
                <c:pt idx="4">
                  <c:v>4314308</c:v>
                </c:pt>
                <c:pt idx="5">
                  <c:v>1021358</c:v>
                </c:pt>
                <c:pt idx="6">
                  <c:v>5292378</c:v>
                </c:pt>
                <c:pt idx="7">
                  <c:v>913857</c:v>
                </c:pt>
                <c:pt idx="8">
                  <c:v>2576206</c:v>
                </c:pt>
                <c:pt idx="9">
                  <c:v>8658550</c:v>
                </c:pt>
                <c:pt idx="10">
                  <c:v>600000</c:v>
                </c:pt>
                <c:pt idx="11">
                  <c:v>15244472</c:v>
                </c:pt>
                <c:pt idx="12">
                  <c:v>20312749</c:v>
                </c:pt>
                <c:pt idx="13">
                  <c:v>12227313</c:v>
                </c:pt>
                <c:pt idx="14">
                  <c:v>1653720</c:v>
                </c:pt>
                <c:pt idx="15">
                  <c:v>4048858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FD6-4777-BEBC-66A7521C40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484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view3D>
      <c:rotX val="2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050591780526653E-2"/>
          <c:y val="0.32074579163346345"/>
          <c:w val="0.87800192122958687"/>
          <c:h val="0.6162988115449915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bubble3D val="0"/>
            <c:explosion val="15"/>
            <c:extLst>
              <c:ext xmlns:c16="http://schemas.microsoft.com/office/drawing/2014/chart" uri="{C3380CC4-5D6E-409C-BE32-E72D297353CC}">
                <c16:uniqueId val="{00000001-2682-E74E-AFE9-0380C05B76DA}"/>
              </c:ext>
            </c:extLst>
          </c:dPt>
          <c:dPt>
            <c:idx val="1"/>
            <c:bubble3D val="0"/>
            <c:explosion val="23"/>
            <c:extLst>
              <c:ext xmlns:c16="http://schemas.microsoft.com/office/drawing/2014/chart" uri="{C3380CC4-5D6E-409C-BE32-E72D297353CC}">
                <c16:uniqueId val="{00000003-2682-E74E-AFE9-0380C05B76D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2682-E74E-AFE9-0380C05B76DA}"/>
              </c:ext>
            </c:extLst>
          </c:dPt>
          <c:dPt>
            <c:idx val="3"/>
            <c:bubble3D val="0"/>
            <c:explosion val="19"/>
            <c:extLst>
              <c:ext xmlns:c16="http://schemas.microsoft.com/office/drawing/2014/chart" uri="{C3380CC4-5D6E-409C-BE32-E72D297353CC}">
                <c16:uniqueId val="{00000007-2682-E74E-AFE9-0380C05B76D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2682-E74E-AFE9-0380C05B76D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2682-E74E-AFE9-0380C05B76D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2682-E74E-AFE9-0380C05B76DA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2682-E74E-AFE9-0380C05B76DA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2682-E74E-AFE9-0380C05B76DA}"/>
              </c:ext>
            </c:extLst>
          </c:dPt>
          <c:dLbls>
            <c:dLbl>
              <c:idx val="0"/>
              <c:layout>
                <c:manualLayout>
                  <c:x val="-5.0852918356557517E-2"/>
                  <c:y val="0.25235738419912246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82-E74E-AFE9-0380C05B76DA}"/>
                </c:ext>
              </c:extLst>
            </c:dLbl>
            <c:dLbl>
              <c:idx val="1"/>
              <c:layout>
                <c:manualLayout>
                  <c:x val="-6.0148755415765143E-2"/>
                  <c:y val="0.10781571524361899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82-E74E-AFE9-0380C05B76DA}"/>
                </c:ext>
              </c:extLst>
            </c:dLbl>
            <c:dLbl>
              <c:idx val="2"/>
              <c:layout>
                <c:manualLayout>
                  <c:x val="3.1531607914423158E-2"/>
                  <c:y val="-6.9272926337782856E-2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82-E74E-AFE9-0380C05B76DA}"/>
                </c:ext>
              </c:extLst>
            </c:dLbl>
            <c:dLbl>
              <c:idx val="3"/>
              <c:layout>
                <c:manualLayout>
                  <c:x val="-6.5916388414825541E-2"/>
                  <c:y val="-6.838731191922641E-2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82-E74E-AFE9-0380C05B76DA}"/>
                </c:ext>
              </c:extLst>
            </c:dLbl>
            <c:dLbl>
              <c:idx val="4"/>
              <c:layout>
                <c:manualLayout>
                  <c:x val="-9.1818146077160892E-2"/>
                  <c:y val="-0.14919097304309778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82-E74E-AFE9-0380C05B76DA}"/>
                </c:ext>
              </c:extLst>
            </c:dLbl>
            <c:dLbl>
              <c:idx val="5"/>
              <c:layout>
                <c:manualLayout>
                  <c:x val="4.5028125385850298E-2"/>
                  <c:y val="-0.18552066437295014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82-E74E-AFE9-0380C05B76DA}"/>
                </c:ext>
              </c:extLst>
            </c:dLbl>
            <c:dLbl>
              <c:idx val="6"/>
              <c:layout>
                <c:manualLayout>
                  <c:x val="0.10772682847665951"/>
                  <c:y val="-0.11476068581875404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82-E74E-AFE9-0380C05B76DA}"/>
                </c:ext>
              </c:extLst>
            </c:dLbl>
            <c:dLbl>
              <c:idx val="7"/>
              <c:layout>
                <c:manualLayout>
                  <c:x val="0.2427916098764111"/>
                  <c:y val="-0.10495253899869481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682-E74E-AFE9-0380C05B76DA}"/>
                </c:ext>
              </c:extLst>
            </c:dLbl>
            <c:dLbl>
              <c:idx val="8"/>
              <c:layout>
                <c:manualLayout>
                  <c:x val="0.17429323529925267"/>
                  <c:y val="-2.2052281048705945E-2"/>
                </c:manualLayout>
              </c:layout>
              <c:numFmt formatCode="0%" sourceLinked="0"/>
              <c:spPr>
                <a:noFill/>
                <a:ln w="25978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Montserrat" pitchFamily="2" charset="77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682-E74E-AFE9-0380C05B76DA}"/>
                </c:ext>
              </c:extLst>
            </c:dLbl>
            <c:numFmt formatCode="0%" sourceLinked="0"/>
            <c:spPr>
              <a:noFill/>
              <a:ln w="259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Montserrat" pitchFamily="2" charset="77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Hays CISD</c:v>
                </c:pt>
                <c:pt idx="1">
                  <c:v>City of Kyle</c:v>
                </c:pt>
                <c:pt idx="2">
                  <c:v>Hays County</c:v>
                </c:pt>
                <c:pt idx="3">
                  <c:v>Austin Community College</c:v>
                </c:pt>
                <c:pt idx="4">
                  <c:v>Hays County ESD #5</c:v>
                </c:pt>
                <c:pt idx="5">
                  <c:v>Hays County Road</c:v>
                </c:pt>
                <c:pt idx="6">
                  <c:v>Hays County ESD #9</c:v>
                </c:pt>
                <c:pt idx="7">
                  <c:v>PC Conservation District</c:v>
                </c:pt>
                <c:pt idx="8">
                  <c:v>PC Groundwater District</c:v>
                </c:pt>
              </c:strCache>
            </c:strRef>
          </c:cat>
          <c:val>
            <c:numRef>
              <c:f>Sheet1!$B$2:$J$2</c:f>
              <c:numCache>
                <c:formatCode>"$"#,##0.0000_);\("$"#,##0.0000\)</c:formatCode>
                <c:ptCount val="9"/>
                <c:pt idx="0">
                  <c:v>1.1569</c:v>
                </c:pt>
                <c:pt idx="1">
                  <c:v>0.46929999999999999</c:v>
                </c:pt>
                <c:pt idx="2">
                  <c:v>0.28749999999999998</c:v>
                </c:pt>
                <c:pt idx="3">
                  <c:v>9.8599999999999993E-2</c:v>
                </c:pt>
                <c:pt idx="4">
                  <c:v>8.43E-2</c:v>
                </c:pt>
                <c:pt idx="5">
                  <c:v>0.02</c:v>
                </c:pt>
                <c:pt idx="6">
                  <c:v>4.913E-2</c:v>
                </c:pt>
                <c:pt idx="7">
                  <c:v>1.4500000000000001E-2</c:v>
                </c:pt>
                <c:pt idx="8">
                  <c:v>1.49E-2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682-E74E-AFE9-0380C05B76D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4-2682-E74E-AFE9-0380C05B76D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5-2682-E74E-AFE9-0380C05B76D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7-2682-E74E-AFE9-0380C05B76D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9-2682-E74E-AFE9-0380C05B76D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B-2682-E74E-AFE9-0380C05B76D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D-2682-E74E-AFE9-0380C05B76D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F-2682-E74E-AFE9-0380C05B76DA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21-2682-E74E-AFE9-0380C05B76DA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23-2682-E74E-AFE9-0380C05B76DA}"/>
              </c:ext>
            </c:extLst>
          </c:dPt>
          <c:dLbls>
            <c:numFmt formatCode="0%" sourceLinked="0"/>
            <c:spPr>
              <a:noFill/>
              <a:ln w="259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7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Hays CISD</c:v>
                </c:pt>
                <c:pt idx="1">
                  <c:v>City of Kyle</c:v>
                </c:pt>
                <c:pt idx="2">
                  <c:v>Hays County</c:v>
                </c:pt>
                <c:pt idx="3">
                  <c:v>Austin Community College</c:v>
                </c:pt>
                <c:pt idx="4">
                  <c:v>Hays County ESD #5</c:v>
                </c:pt>
                <c:pt idx="5">
                  <c:v>Hays County Road</c:v>
                </c:pt>
                <c:pt idx="6">
                  <c:v>Hays County ESD #9</c:v>
                </c:pt>
                <c:pt idx="7">
                  <c:v>PC Conservation District</c:v>
                </c:pt>
                <c:pt idx="8">
                  <c:v>PC Groundwater District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24-2682-E74E-AFE9-0380C05B76D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6-2682-E74E-AFE9-0380C05B76D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28-2682-E74E-AFE9-0380C05B76D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29-2682-E74E-AFE9-0380C05B76D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2B-2682-E74E-AFE9-0380C05B76D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2D-2682-E74E-AFE9-0380C05B76D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2F-2682-E74E-AFE9-0380C05B76D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31-2682-E74E-AFE9-0380C05B76DA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33-2682-E74E-AFE9-0380C05B76DA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5-2682-E74E-AFE9-0380C05B76DA}"/>
              </c:ext>
            </c:extLst>
          </c:dPt>
          <c:dLbls>
            <c:numFmt formatCode="0%" sourceLinked="0"/>
            <c:spPr>
              <a:noFill/>
              <a:ln w="259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7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Hays CISD</c:v>
                </c:pt>
                <c:pt idx="1">
                  <c:v>City of Kyle</c:v>
                </c:pt>
                <c:pt idx="2">
                  <c:v>Hays County</c:v>
                </c:pt>
                <c:pt idx="3">
                  <c:v>Austin Community College</c:v>
                </c:pt>
                <c:pt idx="4">
                  <c:v>Hays County ESD #5</c:v>
                </c:pt>
                <c:pt idx="5">
                  <c:v>Hays County Road</c:v>
                </c:pt>
                <c:pt idx="6">
                  <c:v>Hays County ESD #9</c:v>
                </c:pt>
                <c:pt idx="7">
                  <c:v>PC Conservation District</c:v>
                </c:pt>
                <c:pt idx="8">
                  <c:v>PC Groundwater District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36-2682-E74E-AFE9-0380C05B7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9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7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03-4D7F-9CCC-81813FF791FC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B03-4D7F-9CCC-81813FF791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'Debit Levels'!$B$2:$B$12</c:f>
              <c:strCache>
                <c:ptCount val="11"/>
                <c:pt idx="0">
                  <c:v>Buda</c:v>
                </c:pt>
                <c:pt idx="1">
                  <c:v>Round Rock</c:v>
                </c:pt>
                <c:pt idx="2">
                  <c:v>Cedar Park</c:v>
                </c:pt>
                <c:pt idx="3">
                  <c:v>Georgetown</c:v>
                </c:pt>
                <c:pt idx="4">
                  <c:v>New Braunfels</c:v>
                </c:pt>
                <c:pt idx="5">
                  <c:v>Leander</c:v>
                </c:pt>
                <c:pt idx="6">
                  <c:v>Austin</c:v>
                </c:pt>
                <c:pt idx="7">
                  <c:v>Kyle</c:v>
                </c:pt>
                <c:pt idx="8">
                  <c:v>Pflugerville</c:v>
                </c:pt>
                <c:pt idx="9">
                  <c:v>San Antonio</c:v>
                </c:pt>
                <c:pt idx="10">
                  <c:v>San Marcos</c:v>
                </c:pt>
              </c:strCache>
            </c:strRef>
          </c:cat>
          <c:val>
            <c:numRef>
              <c:f>'Debit Levels'!$J$2:$J$12</c:f>
              <c:numCache>
                <c:formatCode>_("$"* #,##0.0000_);_("$"* \(#,##0.0000\);_("$"* "-"????_);_(@_)</c:formatCode>
                <c:ptCount val="11"/>
                <c:pt idx="0">
                  <c:v>0.33789999999999998</c:v>
                </c:pt>
                <c:pt idx="1">
                  <c:v>0.34200000000000003</c:v>
                </c:pt>
                <c:pt idx="2">
                  <c:v>0.37</c:v>
                </c:pt>
                <c:pt idx="3">
                  <c:v>0.374</c:v>
                </c:pt>
                <c:pt idx="4">
                  <c:v>0.413935</c:v>
                </c:pt>
                <c:pt idx="5">
                  <c:v>0.41728199999999999</c:v>
                </c:pt>
                <c:pt idx="6">
                  <c:v>0.44579999999999997</c:v>
                </c:pt>
                <c:pt idx="7">
                  <c:v>0.46929999999999999</c:v>
                </c:pt>
                <c:pt idx="8">
                  <c:v>0.53620000000000001</c:v>
                </c:pt>
                <c:pt idx="9">
                  <c:v>0.54159000000000002</c:v>
                </c:pt>
                <c:pt idx="10">
                  <c:v>0.60299999999999998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03-4D7F-9CCC-81813FF79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5649743"/>
        <c:axId val="2059364335"/>
      </c:barChart>
      <c:catAx>
        <c:axId val="207564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9364335"/>
        <c:crosses val="autoZero"/>
        <c:auto val="1"/>
        <c:lblAlgn val="ctr"/>
        <c:lblOffset val="100"/>
        <c:noMultiLvlLbl val="0"/>
      </c:catAx>
      <c:valAx>
        <c:axId val="205936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00_);_(&quot;$&quot;* \(#,##0.0000\);_(&quot;$&quot;* &quot;-&quot;??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649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27490636848839E-2"/>
          <c:y val="2.5829172839691064E-2"/>
          <c:w val="0.91677250936315102"/>
          <c:h val="0.91969882112105261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91-4451-B51C-3508A7DCFC96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D91-4451-B51C-3508A7DCFC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'Sales Tax'!$E$59:$E$76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'Sales Tax'!$G$59:$G$76</c:f>
              <c:numCache>
                <c:formatCode>_("$"* #,##0_);_("$"* \(#,##0\);_("$"* "-"??_);_(@_)</c:formatCode>
                <c:ptCount val="18"/>
                <c:pt idx="0">
                  <c:v>2220923.3299999996</c:v>
                </c:pt>
                <c:pt idx="1">
                  <c:v>2605483</c:v>
                </c:pt>
                <c:pt idx="2">
                  <c:v>2901035</c:v>
                </c:pt>
                <c:pt idx="3">
                  <c:v>3155933.33</c:v>
                </c:pt>
                <c:pt idx="4">
                  <c:v>3540287</c:v>
                </c:pt>
                <c:pt idx="5">
                  <c:v>4008733</c:v>
                </c:pt>
                <c:pt idx="6">
                  <c:v>4611401</c:v>
                </c:pt>
                <c:pt idx="7">
                  <c:v>5651603</c:v>
                </c:pt>
                <c:pt idx="8">
                  <c:v>6418103</c:v>
                </c:pt>
                <c:pt idx="9">
                  <c:v>7108190</c:v>
                </c:pt>
                <c:pt idx="10">
                  <c:v>7800705</c:v>
                </c:pt>
                <c:pt idx="11">
                  <c:v>8690545</c:v>
                </c:pt>
                <c:pt idx="12">
                  <c:v>9735471</c:v>
                </c:pt>
                <c:pt idx="13" formatCode="_(&quot;$&quot;* #,##0_);_(&quot;$&quot;* \(#,##0\);_(&quot;$&quot;* &quot;-&quot;_);_(@_)">
                  <c:v>11818058</c:v>
                </c:pt>
                <c:pt idx="14" formatCode="_(&quot;$&quot;* #,##0_);_(&quot;$&quot;* \(#,##0\);_(&quot;$&quot;* &quot;-&quot;_);_(@_)">
                  <c:v>14680009</c:v>
                </c:pt>
                <c:pt idx="15" formatCode="_(&quot;$&quot;* #,##0_);_(&quot;$&quot;* \(#,##0\);_(&quot;$&quot;* &quot;-&quot;_);_(@_)">
                  <c:v>16402990</c:v>
                </c:pt>
                <c:pt idx="16" formatCode="_(&quot;$&quot;* #,##0_);_(&quot;$&quot;* \(#,##0\);_(&quot;$&quot;* &quot;-&quot;_);_(@_)">
                  <c:v>17749812</c:v>
                </c:pt>
                <c:pt idx="17" formatCode="_(&quot;$&quot;* #,##0_);_(&quot;$&quot;* \(#,##0\);_(&quot;$&quot;* &quot;-&quot;_);_(@_)">
                  <c:v>20134250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91-4451-B51C-3508A7DCFC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10171936"/>
        <c:axId val="1410165696"/>
      </c:barChart>
      <c:catAx>
        <c:axId val="141017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165696"/>
        <c:crosses val="autoZero"/>
        <c:auto val="1"/>
        <c:lblAlgn val="ctr"/>
        <c:lblOffset val="100"/>
        <c:noMultiLvlLbl val="0"/>
      </c:catAx>
      <c:valAx>
        <c:axId val="1410165696"/>
        <c:scaling>
          <c:orientation val="minMax"/>
          <c:max val="26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171936"/>
        <c:crosses val="autoZero"/>
        <c:crossBetween val="between"/>
        <c:majorUnit val="200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28C87-A910-46AC-B51C-F0B5D2747179}" type="doc">
      <dgm:prSet loTypeId="urn:microsoft.com/office/officeart/2005/8/layout/radial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45A00F-F4BE-45EF-92E9-24F8C96E285C}" type="pres">
      <dgm:prSet presAssocID="{0A528C87-A910-46AC-B51C-F0B5D27471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852ED4BE-40BC-4ACB-9300-C3DBAFCFBF54}" type="presOf" srcId="{0A528C87-A910-46AC-B51C-F0B5D2747179}" destId="{1245A00F-F4BE-45EF-92E9-24F8C96E285C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D780C-D7F1-E14B-A710-F6D50AD4AA20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8D1DE-9115-324F-9D11-9961CE9F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7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need to add section related to the July 16</a:t>
            </a:r>
            <a:r>
              <a:rPr lang="en-US" baseline="30000"/>
              <a:t>th</a:t>
            </a:r>
            <a:r>
              <a:rPr lang="en-US"/>
              <a:t> meeting.  The below topics will be discussed:</a:t>
            </a:r>
          </a:p>
          <a:p>
            <a:endParaRPr lang="en-US"/>
          </a:p>
          <a:p>
            <a:r>
              <a:rPr lang="en-US"/>
              <a:t>*Matrix Staffing Analysis for the Police Department</a:t>
            </a:r>
          </a:p>
          <a:p>
            <a:r>
              <a:rPr lang="en-US"/>
              <a:t>*Police Department Budget Recommendations</a:t>
            </a:r>
          </a:p>
          <a:p>
            <a:r>
              <a:rPr lang="en-US"/>
              <a:t>*City-wide Debt Analysis and Projections</a:t>
            </a:r>
          </a:p>
          <a:p>
            <a:r>
              <a:rPr lang="en-US"/>
              <a:t>*Discussion of Proposed Sportsplex Bond Proposition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7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0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0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get updated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2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8D1DE-9115-324F-9D11-9961CE9FE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45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8D1DE-9115-324F-9D11-9961CE9FE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05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8D1DE-9115-324F-9D11-9961CE9FE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0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5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61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0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86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9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would like to also outline the outreach process and number of responses that we received.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6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Andy will check if Jacob can grab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Andy will check if Jacob can grab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6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Andy will check if Jacob can grab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96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Andy will check if Jacob can grab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8D1DE-9115-324F-9D11-9961CE9FE9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BCF0-CA09-DA47-8BA7-9A39F0A6CF4F}" type="datetime1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8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DB8B-513F-C948-A718-06DCD15870D2}" type="datetime1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1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4FC-1BB4-3C41-AAC1-A83BF3209C2C}" type="datetime1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7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75BC-E544-D84F-B8E6-0373C8FEAAFE}" type="datetime1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3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CDEB-F920-A242-AFF6-3015E1D27061}" type="datetime1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0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9AD3-E403-FF49-9FC5-E832FAF89B1D}" type="datetime1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3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02E6-4ACD-F448-991F-D9A6055D1C3A}" type="datetime1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7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A52-9D74-F04B-8061-2D315C98EB8C}" type="datetime1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7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4699-B0A4-3444-B48C-90D7D8336A57}" type="datetime1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2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CD94-3317-494E-B8EF-7B519F805FD3}" type="datetime1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62D0-8F88-3C41-8E3A-CF4390E71992}" type="datetime1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03514-F529-3442-BA21-A1C3477089DA}" type="datetime1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BA92-9B35-D447-A5BB-0388F690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0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14.xlsx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15.xlsx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7.xlsx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10.xlsx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7670CE3-6A87-2949-9CD8-5ACB06D8126A}"/>
              </a:ext>
            </a:extLst>
          </p:cNvPr>
          <p:cNvSpPr/>
          <p:nvPr/>
        </p:nvSpPr>
        <p:spPr>
          <a:xfrm>
            <a:off x="663213" y="247136"/>
            <a:ext cx="10165391" cy="3990022"/>
          </a:xfrm>
          <a:prstGeom prst="roundRect">
            <a:avLst/>
          </a:prstGeom>
          <a:solidFill>
            <a:srgbClr val="133964"/>
          </a:solidFill>
          <a:ln w="38100" cap="flat">
            <a:solidFill>
              <a:srgbClr val="133964"/>
            </a:solidFill>
            <a:miter lim="800000"/>
          </a:ln>
          <a:effectLst>
            <a:outerShdw blurRad="368300" dist="127000" dir="1800000" algn="ctr" rotWithShape="0">
              <a:srgbClr val="133964">
                <a:alpha val="36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7B1DB-6A16-E544-BF93-EED326904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96" y="815546"/>
            <a:ext cx="9144000" cy="1679582"/>
          </a:xfrm>
        </p:spPr>
        <p:txBody>
          <a:bodyPr anchor="t">
            <a:normAutofit/>
          </a:bodyPr>
          <a:lstStyle/>
          <a:p>
            <a:pPr algn="l"/>
            <a:r>
              <a:rPr lang="en-US" sz="5200" b="1">
                <a:solidFill>
                  <a:schemeClr val="bg1"/>
                </a:solidFill>
                <a:latin typeface="Montserrat" pitchFamily="2" charset="77"/>
              </a:rPr>
              <a:t>City Manager’s Proposed FY 2024-25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15E25-41BF-FE4E-AD9E-F3FA8B562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396" y="2495128"/>
            <a:ext cx="6878561" cy="470494"/>
          </a:xfrm>
        </p:spPr>
        <p:txBody>
          <a:bodyPr anchor="t">
            <a:normAutofit fontScale="92500"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Montserrat SemiBold" pitchFamily="2" charset="77"/>
              </a:rPr>
              <a:t>Presented to the City Council on July 27,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6C59E-6350-D343-929A-AC1C0DF8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98427" y="4917989"/>
            <a:ext cx="2050307" cy="133721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7E3507-A34C-1B4B-8DE2-3099695E2097}"/>
              </a:ext>
            </a:extLst>
          </p:cNvPr>
          <p:cNvSpPr/>
          <p:nvPr/>
        </p:nvSpPr>
        <p:spPr>
          <a:xfrm>
            <a:off x="2730842" y="3343280"/>
            <a:ext cx="8958649" cy="3267583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6E6F3D-5DA3-0A4A-AFD1-C547A52A50FE}"/>
              </a:ext>
            </a:extLst>
          </p:cNvPr>
          <p:cNvSpPr/>
          <p:nvPr/>
        </p:nvSpPr>
        <p:spPr>
          <a:xfrm>
            <a:off x="943266" y="5448279"/>
            <a:ext cx="7409902" cy="594175"/>
          </a:xfrm>
          <a:prstGeom prst="roundRect">
            <a:avLst/>
          </a:prstGeom>
          <a:solidFill>
            <a:srgbClr val="C11E42"/>
          </a:solidFill>
          <a:ln w="38100">
            <a:solidFill>
              <a:srgbClr val="C11E42"/>
            </a:solidFill>
          </a:ln>
          <a:effectLst>
            <a:outerShdw blurRad="393700" dist="127000" dir="2340000" algn="ctr" rotWithShape="0">
              <a:srgbClr val="133964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E97BF-39BE-F443-AD37-182A07729568}"/>
              </a:ext>
            </a:extLst>
          </p:cNvPr>
          <p:cNvSpPr txBox="1"/>
          <p:nvPr/>
        </p:nvSpPr>
        <p:spPr>
          <a:xfrm>
            <a:off x="1363396" y="5560700"/>
            <a:ext cx="75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322314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 tower with words&#10;&#10;Description automatically generated">
            <a:extLst>
              <a:ext uri="{FF2B5EF4-FFF2-40B4-BE49-F238E27FC236}">
                <a16:creationId xmlns:a16="http://schemas.microsoft.com/office/drawing/2014/main" id="{4574A714-87EE-EA45-8E65-A7728BF1D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" t="6995" r="2972" b="7318"/>
          <a:stretch/>
        </p:blipFill>
        <p:spPr>
          <a:xfrm>
            <a:off x="1359679" y="0"/>
            <a:ext cx="9468998" cy="661026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41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3025D-D560-6EF9-65E6-16FB75FF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01334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859814" cy="1245534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EXPENDITURES &amp; TRANSFERS-OUT - WASTEWATER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$14,511,876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5F52DD0-C070-6BA3-8F30-7F052C5CC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08371"/>
              </p:ext>
            </p:extLst>
          </p:nvPr>
        </p:nvGraphicFramePr>
        <p:xfrm>
          <a:off x="838199" y="482600"/>
          <a:ext cx="10359663" cy="5985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B081B7-D688-6CBA-0DA3-8504F55A3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439BECD-9CF6-D091-43FE-9310BF6684E4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E134E-9209-7312-9DD1-BA6E98B0E82C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16420883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202" y="2373175"/>
            <a:ext cx="9972590" cy="309868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Montserrat"/>
              </a:rPr>
              <a:t>$12.3 million total revenues and transfers-in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latin typeface="Montserrat"/>
              </a:rPr>
              <a:t>$14.5 million total expenditures and transfers-out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>
                <a:latin typeface="Montserrat"/>
              </a:rPr>
              <a:t>Includes $650,000 equity transfer to General Fund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latin typeface="Montserrat"/>
              </a:rPr>
              <a:t>$10.9 million in estimated ending fund balance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</a:pPr>
            <a:r>
              <a:rPr lang="en-US" sz="2400">
                <a:latin typeface="Montserrat"/>
                <a:cs typeface="Arial"/>
              </a:rPr>
              <a:t>Rate increase (system-wide) projected for wastewater service rates in FY 2025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>
                <a:latin typeface="Montserrat"/>
                <a:cs typeface="Arial"/>
              </a:rPr>
              <a:t>Rate increase will vary by customer class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>
              <a:latin typeface="Montserrat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11D017-0303-50AF-BD90-92401D7BFC59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2426970" y="4979777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10226D-9941-82ED-28E6-513D01116C54}"/>
              </a:ext>
            </a:extLst>
          </p:cNvPr>
          <p:cNvSpPr/>
          <p:nvPr/>
        </p:nvSpPr>
        <p:spPr>
          <a:xfrm>
            <a:off x="838200" y="1490018"/>
            <a:ext cx="13162006" cy="5651368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96C3BA-8E06-2659-0B45-386F2EC8606B}"/>
              </a:ext>
            </a:extLst>
          </p:cNvPr>
          <p:cNvSpPr txBox="1">
            <a:spLocks/>
          </p:cNvSpPr>
          <p:nvPr/>
        </p:nvSpPr>
        <p:spPr>
          <a:xfrm>
            <a:off x="565147" y="430231"/>
            <a:ext cx="10289649" cy="1056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4100" b="1">
                <a:solidFill>
                  <a:schemeClr val="bg1"/>
                </a:solidFill>
                <a:latin typeface="Montserrat"/>
              </a:rPr>
              <a:t>Summary – Wastewater Utility Fund</a:t>
            </a:r>
            <a:br>
              <a:rPr lang="en-US" altLang="en-US" sz="4100" b="1">
                <a:latin typeface="Montserrat" pitchFamily="2" charset="77"/>
              </a:rPr>
            </a:br>
            <a:r>
              <a:rPr lang="en-US" altLang="en-US" sz="29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</p:spTree>
    <p:extLst>
      <p:ext uri="{BB962C8B-B14F-4D97-AF65-F5344CB8AC3E}">
        <p14:creationId xmlns:p14="http://schemas.microsoft.com/office/powerpoint/2010/main" val="39306373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23"/>
            <a:ext cx="10859814" cy="1061911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COMPARISON OF AVERAGE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MONTHLY RESIDENTIAL BILL - WASTEWATER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CCAFE-9EE1-5AE6-5B75-1402F038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590D2BA-4359-42B8-A053-79F66F352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937801"/>
              </p:ext>
            </p:extLst>
          </p:nvPr>
        </p:nvGraphicFramePr>
        <p:xfrm>
          <a:off x="994488" y="1245534"/>
          <a:ext cx="10359312" cy="500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76597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526329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STORM DRAINAGE UTILITY FUND</a:t>
            </a:r>
          </a:p>
          <a:p>
            <a:pPr algn="ctr"/>
            <a:endParaRPr lang="en-US" altLang="en-US" sz="4000" u="sng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Proposed Budget Summary &amp;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Highlights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1227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7F81CCA2-FB3F-5DAC-9A12-8F87D3782EE9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491202" y="407362"/>
            <a:ext cx="10861149" cy="108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b="1">
                <a:solidFill>
                  <a:schemeClr val="bg1"/>
                </a:solidFill>
                <a:latin typeface="Montserrat"/>
              </a:rPr>
              <a:t>Key Assumptions</a:t>
            </a:r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 </a:t>
            </a:r>
            <a:endParaRPr lang="en-US" altLang="en-US" sz="2800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altLang="en-US" sz="2800">
                <a:solidFill>
                  <a:schemeClr val="bg1"/>
                </a:solidFill>
                <a:latin typeface="Montserrat"/>
              </a:rPr>
              <a:t>Storm Drainage Utility Fund</a:t>
            </a:r>
            <a:endParaRPr lang="en-US" sz="2800">
              <a:solidFill>
                <a:schemeClr val="bg1"/>
              </a:solidFill>
              <a:latin typeface="Montserrat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F3175802-ABB0-91C7-3C86-A6A5DB036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413705"/>
              </p:ext>
            </p:extLst>
          </p:nvPr>
        </p:nvGraphicFramePr>
        <p:xfrm>
          <a:off x="1258645" y="2209799"/>
          <a:ext cx="10091163" cy="3743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6226">
                  <a:extLst>
                    <a:ext uri="{9D8B030D-6E8A-4147-A177-3AD203B41FA5}">
                      <a16:colId xmlns:a16="http://schemas.microsoft.com/office/drawing/2014/main" val="3243867485"/>
                    </a:ext>
                  </a:extLst>
                </a:gridCol>
                <a:gridCol w="1214677">
                  <a:extLst>
                    <a:ext uri="{9D8B030D-6E8A-4147-A177-3AD203B41FA5}">
                      <a16:colId xmlns:a16="http://schemas.microsoft.com/office/drawing/2014/main" val="1344843168"/>
                    </a:ext>
                  </a:extLst>
                </a:gridCol>
                <a:gridCol w="1214677">
                  <a:extLst>
                    <a:ext uri="{9D8B030D-6E8A-4147-A177-3AD203B41FA5}">
                      <a16:colId xmlns:a16="http://schemas.microsoft.com/office/drawing/2014/main" val="3645676375"/>
                    </a:ext>
                  </a:extLst>
                </a:gridCol>
                <a:gridCol w="1214677">
                  <a:extLst>
                    <a:ext uri="{9D8B030D-6E8A-4147-A177-3AD203B41FA5}">
                      <a16:colId xmlns:a16="http://schemas.microsoft.com/office/drawing/2014/main" val="3697316449"/>
                    </a:ext>
                  </a:extLst>
                </a:gridCol>
                <a:gridCol w="1308114">
                  <a:extLst>
                    <a:ext uri="{9D8B030D-6E8A-4147-A177-3AD203B41FA5}">
                      <a16:colId xmlns:a16="http://schemas.microsoft.com/office/drawing/2014/main" val="2142917988"/>
                    </a:ext>
                  </a:extLst>
                </a:gridCol>
                <a:gridCol w="1214677">
                  <a:extLst>
                    <a:ext uri="{9D8B030D-6E8A-4147-A177-3AD203B41FA5}">
                      <a16:colId xmlns:a16="http://schemas.microsoft.com/office/drawing/2014/main" val="3368043090"/>
                    </a:ext>
                  </a:extLst>
                </a:gridCol>
                <a:gridCol w="1308115">
                  <a:extLst>
                    <a:ext uri="{9D8B030D-6E8A-4147-A177-3AD203B41FA5}">
                      <a16:colId xmlns:a16="http://schemas.microsoft.com/office/drawing/2014/main" val="2712299365"/>
                    </a:ext>
                  </a:extLst>
                </a:gridCol>
              </a:tblGrid>
              <a:tr h="525187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Montserrat"/>
                        </a:rPr>
                        <a:t>FY 2024</a:t>
                      </a:r>
                      <a:endParaRPr lang="en-US"/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Montserrat"/>
                        </a:rPr>
                        <a:t>FY 2025</a:t>
                      </a:r>
                      <a:endParaRPr lang="en-US" sz="16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Montserrat"/>
                        </a:rPr>
                        <a:t>FY 2026</a:t>
                      </a:r>
                      <a:endParaRPr lang="en-US" sz="16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Montserrat"/>
                        </a:rPr>
                        <a:t>FY 2027</a:t>
                      </a:r>
                      <a:endParaRPr lang="en-US" sz="16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Montserrat"/>
                        </a:rPr>
                        <a:t>FY 2028</a:t>
                      </a:r>
                      <a:endParaRPr lang="en-US" sz="16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Montserrat"/>
                        </a:rPr>
                        <a:t>FY 2029</a:t>
                      </a:r>
                      <a:endParaRPr lang="en-US" sz="16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603017"/>
                  </a:ext>
                </a:extLst>
              </a:tr>
              <a:tr h="820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Storm Drainage System Revenue Growth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2917776"/>
                  </a:ext>
                </a:extLst>
              </a:tr>
              <a:tr h="525187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O&amp;M Expenditures</a:t>
                      </a:r>
                      <a:endParaRPr lang="en-US" sz="1600" b="0">
                        <a:solidFill>
                          <a:srgbClr val="FF0000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779057"/>
                  </a:ext>
                </a:extLst>
              </a:tr>
              <a:tr h="525187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Compensation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4.5%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5040543"/>
                  </a:ext>
                </a:extLst>
              </a:tr>
              <a:tr h="82015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Transfer to General Fund</a:t>
                      </a:r>
                      <a:endParaRPr lang="en-US" sz="1600" b="0">
                        <a:solidFill>
                          <a:srgbClr val="FF0000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8549544"/>
                  </a:ext>
                </a:extLst>
              </a:tr>
              <a:tr h="525187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Debt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234644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A066D-C1EC-507F-B69F-197505B4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02869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5-YEAR FORECAST – STORM DRAINAGE UTILITY FUND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FISCAL YEARS 2025 THROUGH 2029</a:t>
            </a: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(WITHOUT RATE INCREASES)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5E77561-A718-3F28-2B34-F4D63FBA0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531246"/>
              </p:ext>
            </p:extLst>
          </p:nvPr>
        </p:nvGraphicFramePr>
        <p:xfrm>
          <a:off x="519180" y="1387292"/>
          <a:ext cx="10834620" cy="378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01373" imgH="3562221" progId="Excel.Sheet.12">
                  <p:embed/>
                </p:oleObj>
              </mc:Choice>
              <mc:Fallback>
                <p:oleObj name="Worksheet" r:id="rId2" imgW="10201373" imgH="3562221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5E77561-A718-3F28-2B34-F4D63FBA0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9180" y="1387292"/>
                        <a:ext cx="10834620" cy="3783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0498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FUND SUMMARY – STORM DRAINAGE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E3B723B-ADC0-71DD-80B4-5F3B7FC35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230546"/>
              </p:ext>
            </p:extLst>
          </p:nvPr>
        </p:nvGraphicFramePr>
        <p:xfrm>
          <a:off x="335968" y="1306330"/>
          <a:ext cx="11362046" cy="385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972800" imgH="3724172" progId="Excel.Sheet.12">
                  <p:embed/>
                </p:oleObj>
              </mc:Choice>
              <mc:Fallback>
                <p:oleObj name="Worksheet" r:id="rId2" imgW="10972800" imgH="3724172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E3B723B-ADC0-71DD-80B4-5F3B7FC350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968" y="1306330"/>
                        <a:ext cx="11362046" cy="385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70086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638" y="2333525"/>
            <a:ext cx="9402724" cy="293483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</a:rPr>
              <a:t>$2.3 million total revenues and transfers-in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</a:rPr>
              <a:t>$2.6 million total expenditures and transfers-out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</a:rPr>
              <a:t>$518,290 in estimated ending fund balance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  <a:cs typeface="Arial"/>
              </a:rPr>
              <a:t>No increase proposed for storm drainage fees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>
              <a:latin typeface="Montserra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DF9D5AE-B100-0430-2913-5BE955C01171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4552293" y="5293378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977AFBF-1A8F-4F19-2462-23E7EA28BEFA}"/>
              </a:ext>
            </a:extLst>
          </p:cNvPr>
          <p:cNvSpPr/>
          <p:nvPr/>
        </p:nvSpPr>
        <p:spPr>
          <a:xfrm>
            <a:off x="838200" y="1541272"/>
            <a:ext cx="13162006" cy="621650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95FD46-1C2C-D7B9-DBC3-A1077F47F15C}"/>
              </a:ext>
            </a:extLst>
          </p:cNvPr>
          <p:cNvSpPr txBox="1">
            <a:spLocks/>
          </p:cNvSpPr>
          <p:nvPr/>
        </p:nvSpPr>
        <p:spPr>
          <a:xfrm>
            <a:off x="572844" y="407362"/>
            <a:ext cx="10779507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3600" b="1">
                <a:solidFill>
                  <a:schemeClr val="bg1"/>
                </a:solidFill>
                <a:latin typeface="Montserrat"/>
              </a:rPr>
              <a:t>Summary – Storm Drainage Utility Fund</a:t>
            </a:r>
            <a:br>
              <a:rPr lang="en-US" altLang="en-US" sz="2800" b="1">
                <a:latin typeface="Montserrat" pitchFamily="2" charset="77"/>
              </a:rPr>
            </a:br>
            <a:r>
              <a:rPr lang="en-US" altLang="en-US" sz="28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</p:spTree>
    <p:extLst>
      <p:ext uri="{BB962C8B-B14F-4D97-AF65-F5344CB8AC3E}">
        <p14:creationId xmlns:p14="http://schemas.microsoft.com/office/powerpoint/2010/main" val="30304118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19627581-96F0-0115-CE80-571ED82E09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582024"/>
              </p:ext>
            </p:extLst>
          </p:nvPr>
        </p:nvGraphicFramePr>
        <p:xfrm>
          <a:off x="911405" y="1219200"/>
          <a:ext cx="10377041" cy="539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83589-2169-387E-815B-F619B433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4"/>
            <a:ext cx="10859814" cy="1245534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REVENUE &amp; TRANSFERS-IN - STORM DRAINAGE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$2,251,108</a:t>
            </a:r>
            <a:endParaRPr lang="en-US" altLang="en-US" sz="16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3476B4C-A4AB-2229-92DA-29782FBB2CA5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71954-5259-49B7-F00A-0420034D064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31564618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FBB3D959-CD10-973C-5313-D963E09EB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376680"/>
              </p:ext>
            </p:extLst>
          </p:nvPr>
        </p:nvGraphicFramePr>
        <p:xfrm>
          <a:off x="822233" y="1608667"/>
          <a:ext cx="10552329" cy="524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3F7E4-AF83-F18D-6B9C-CE691540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109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4" y="136525"/>
            <a:ext cx="11607937" cy="1245534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EXPENDITURES &amp; TRANSFERS-OUT - STORM DRAINAGE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$2,633,358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94D1511-B095-F826-E178-AE5075606E06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9D0476-3E20-EC93-8C5B-603F24325882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400730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Budgeting for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021" y="2088292"/>
            <a:ext cx="10470212" cy="39843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solidFill>
                  <a:srgbClr val="000000"/>
                </a:solidFill>
                <a:latin typeface="Montserrat"/>
              </a:rPr>
              <a:t>Based on the outcomes identified, the </a:t>
            </a:r>
            <a:r>
              <a:rPr lang="en-US" sz="1800" b="0" i="0">
                <a:solidFill>
                  <a:srgbClr val="000000"/>
                </a:solidFill>
                <a:effectLst/>
                <a:latin typeface="Montserrat"/>
              </a:rPr>
              <a:t>Strategic </a:t>
            </a:r>
            <a:r>
              <a:rPr lang="en-US" sz="1800">
                <a:solidFill>
                  <a:srgbClr val="000000"/>
                </a:solidFill>
                <a:latin typeface="Montserrat"/>
              </a:rPr>
              <a:t>P</a:t>
            </a:r>
            <a:r>
              <a:rPr lang="en-US" sz="1800" b="0" i="0">
                <a:solidFill>
                  <a:srgbClr val="000000"/>
                </a:solidFill>
                <a:effectLst/>
                <a:latin typeface="Montserrat"/>
              </a:rPr>
              <a:t>lan details objectives and tasks to be completed.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Tasks with timelines are identified to be completed.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Items are assigned to specific departments to provide ownership and accountability.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The plan includes over 65 major items to be completed next year.</a:t>
            </a:r>
          </a:p>
          <a:p>
            <a:pPr lvl="1"/>
            <a:r>
              <a:rPr lang="en-US" sz="1600">
                <a:latin typeface="Montserrat"/>
              </a:rPr>
              <a:t>Each Department will be asked in 2025 to create a Strategic Plan that ties into the city’s overall strategic plan.</a:t>
            </a:r>
            <a:endParaRPr lang="en-US" sz="1600">
              <a:solidFill>
                <a:srgbClr val="000000"/>
              </a:solidFill>
              <a:latin typeface="Montserrat"/>
            </a:endParaRPr>
          </a:p>
          <a:p>
            <a:r>
              <a:rPr lang="en-US" sz="1800">
                <a:solidFill>
                  <a:srgbClr val="000000"/>
                </a:solidFill>
                <a:latin typeface="Montserrat"/>
              </a:rPr>
              <a:t>Key items for the plan over the next year include.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latin typeface="Montserrat"/>
              </a:rPr>
              <a:t>Design and Construction of a new Sportsplex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Creation of new Parks, and reinvestment in current park system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latin typeface="Montserrat"/>
              </a:rPr>
              <a:t>Design </a:t>
            </a:r>
            <a:r>
              <a:rPr lang="en-US" sz="1600">
                <a:solidFill>
                  <a:srgbClr val="000000"/>
                </a:solidFill>
                <a:latin typeface="Montserrat"/>
              </a:rPr>
              <a:t>and construction of various key water and wastewater projects</a:t>
            </a:r>
            <a:endParaRPr lang="en-US" sz="1600" b="0" i="0">
              <a:solidFill>
                <a:srgbClr val="000000"/>
              </a:solidFill>
              <a:effectLst/>
              <a:latin typeface="Montserrat"/>
            </a:endParaRP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Construction of the voter approved road bond program and various transportation initiatives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Enhancement of Customer Service through 311 system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Improvement of operational efficiency through lean government and performance management</a:t>
            </a:r>
            <a:endParaRPr lang="en-US" sz="1600" b="0" i="0">
              <a:solidFill>
                <a:srgbClr val="000000"/>
              </a:solidFill>
              <a:effectLst/>
              <a:latin typeface="Montserra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11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10823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515815" y="349755"/>
            <a:ext cx="11160369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PROPOSED 5-YEAR</a:t>
            </a:r>
          </a:p>
          <a:p>
            <a:pPr algn="ctr">
              <a:spcBef>
                <a:spcPts val="1200"/>
              </a:spcBef>
            </a:pPr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CAPITAL IMPROVEMENTS PLAN (CIP) </a:t>
            </a:r>
            <a:endParaRPr lang="en-US" altLang="en-US" sz="4000" kern="0">
              <a:solidFill>
                <a:srgbClr val="133964"/>
              </a:solidFill>
              <a:latin typeface="Montserrat" pitchFamily="2" charset="77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FISCAL YEARS 2025 to 2029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A3DAA3-8D29-AF85-08AE-14A4B516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67061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31FD00D-A1C2-CEB3-C6DB-E986E89CD9C1}"/>
              </a:ext>
            </a:extLst>
          </p:cNvPr>
          <p:cNvSpPr/>
          <p:nvPr/>
        </p:nvSpPr>
        <p:spPr>
          <a:xfrm>
            <a:off x="333633" y="321275"/>
            <a:ext cx="10515600" cy="1627869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1020167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565147" y="320054"/>
            <a:ext cx="10284205" cy="119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700" b="1">
                <a:solidFill>
                  <a:schemeClr val="bg1"/>
                </a:solidFill>
                <a:latin typeface="Montserrat"/>
              </a:rPr>
              <a:t>Summary of Proposed 5-Year </a:t>
            </a:r>
            <a:endParaRPr lang="en-US" altLang="en-US" sz="3700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altLang="en-US" sz="3700" b="1">
                <a:solidFill>
                  <a:schemeClr val="bg1"/>
                </a:solidFill>
                <a:latin typeface="Montserrat"/>
              </a:rPr>
              <a:t>Capital Improvements Plan (CIP)</a:t>
            </a:r>
            <a:endParaRPr lang="en-US" altLang="en-US" sz="37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C7CBB-59DC-967D-3CD3-26986C70E613}"/>
              </a:ext>
            </a:extLst>
          </p:cNvPr>
          <p:cNvSpPr txBox="1"/>
          <p:nvPr/>
        </p:nvSpPr>
        <p:spPr>
          <a:xfrm>
            <a:off x="1503260" y="2262939"/>
            <a:ext cx="9685126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en-US" sz="1800" kern="0">
                <a:latin typeface="Montserrat"/>
              </a:rPr>
              <a:t>5-Year CIP Spending Plan Covers		</a:t>
            </a:r>
            <a:r>
              <a:rPr lang="en-US" altLang="en-US" kern="0">
                <a:latin typeface="Montserrat"/>
              </a:rPr>
              <a:t>        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</a:t>
            </a:r>
            <a:r>
              <a:rPr lang="en-US" altLang="en-US" sz="1800" kern="0">
                <a:latin typeface="Montserrat"/>
              </a:rPr>
              <a:t> FY </a:t>
            </a:r>
            <a:r>
              <a:rPr lang="en-US" altLang="en-US" kern="0">
                <a:latin typeface="Montserrat"/>
              </a:rPr>
              <a:t>2025</a:t>
            </a:r>
            <a:r>
              <a:rPr lang="en-US" altLang="en-US" sz="1800" kern="0">
                <a:latin typeface="Montserrat"/>
              </a:rPr>
              <a:t> to FY </a:t>
            </a:r>
            <a:r>
              <a:rPr lang="en-US" altLang="en-US" kern="0">
                <a:latin typeface="Montserrat"/>
              </a:rPr>
              <a:t>2029</a:t>
            </a:r>
            <a:endParaRPr lang="en-US" altLang="en-US" sz="1800" kern="0">
              <a:latin typeface="Montserrat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en-US" sz="1800" kern="0">
                <a:latin typeface="Montserrat"/>
              </a:rPr>
              <a:t>Number of Proposed Projects 		</a:t>
            </a:r>
            <a:r>
              <a:rPr lang="en-US" altLang="en-US" kern="0">
                <a:latin typeface="Montserrat"/>
              </a:rPr>
              <a:t>        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 104</a:t>
            </a:r>
            <a:endParaRPr lang="en-US" altLang="en-US" sz="1800" kern="0">
              <a:latin typeface="Montserrat" pitchFamily="2" charset="77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en-US" sz="1800" kern="0">
                <a:latin typeface="Montserrat"/>
              </a:rPr>
              <a:t>Proposed CIP Spending Plan 		</a:t>
            </a:r>
            <a:r>
              <a:rPr lang="en-US" altLang="en-US" kern="0">
                <a:latin typeface="Montserrat"/>
              </a:rPr>
              <a:t>    	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</a:t>
            </a:r>
            <a:r>
              <a:rPr lang="en-US" altLang="en-US" sz="1800" kern="0">
                <a:latin typeface="Montserrat"/>
              </a:rPr>
              <a:t> $</a:t>
            </a:r>
            <a:r>
              <a:rPr lang="en-US" altLang="en-US" kern="0">
                <a:latin typeface="Montserrat"/>
              </a:rPr>
              <a:t>848.6</a:t>
            </a:r>
            <a:r>
              <a:rPr lang="en-US" altLang="en-US" sz="1800" kern="0">
                <a:latin typeface="Montserrat"/>
              </a:rPr>
              <a:t> Million</a:t>
            </a:r>
            <a:endParaRPr lang="en-US" altLang="en-US" sz="1800" kern="0">
              <a:highlight>
                <a:srgbClr val="FFFF00"/>
              </a:highlight>
              <a:latin typeface="Montserrat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en-US" sz="1800" kern="0">
                <a:latin typeface="Montserrat"/>
              </a:rPr>
              <a:t>Funded CIP Spending Plan (</a:t>
            </a:r>
            <a:r>
              <a:rPr lang="en-US" altLang="en-US" sz="1800" u="sng" kern="0">
                <a:latin typeface="Montserrat"/>
              </a:rPr>
              <a:t>Estimated</a:t>
            </a:r>
            <a:r>
              <a:rPr lang="en-US" altLang="en-US" sz="1800" kern="0">
                <a:latin typeface="Montserrat"/>
              </a:rPr>
              <a:t>)</a:t>
            </a:r>
            <a:r>
              <a:rPr lang="en-US" altLang="en-US" kern="0">
                <a:latin typeface="Montserrat"/>
              </a:rPr>
              <a:t>   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</a:t>
            </a:r>
            <a:r>
              <a:rPr lang="en-US" altLang="en-US" sz="1800" kern="0">
                <a:latin typeface="Montserrat"/>
              </a:rPr>
              <a:t> $</a:t>
            </a:r>
            <a:r>
              <a:rPr lang="en-US" altLang="en-US" kern="0">
                <a:latin typeface="Montserrat"/>
              </a:rPr>
              <a:t>476.9</a:t>
            </a:r>
            <a:r>
              <a:rPr lang="en-US" altLang="en-US" sz="1800" kern="0">
                <a:latin typeface="Montserrat"/>
              </a:rPr>
              <a:t> Million or </a:t>
            </a:r>
            <a:r>
              <a:rPr lang="en-US" altLang="en-US" kern="0">
                <a:latin typeface="Montserrat"/>
              </a:rPr>
              <a:t>56.2%</a:t>
            </a:r>
            <a:endParaRPr lang="en-US" altLang="en-US" sz="1800" kern="0">
              <a:latin typeface="Montserrat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en-US" sz="1800" kern="0">
                <a:latin typeface="Montserrat"/>
              </a:rPr>
              <a:t>Unfunded CIP Spending Plan (</a:t>
            </a:r>
            <a:r>
              <a:rPr lang="en-US" altLang="en-US" sz="1800" u="sng" kern="0">
                <a:latin typeface="Montserrat"/>
              </a:rPr>
              <a:t>Estimated</a:t>
            </a:r>
            <a:r>
              <a:rPr lang="en-US" altLang="en-US" sz="1800" kern="0">
                <a:latin typeface="Montserrat"/>
              </a:rPr>
              <a:t>)</a:t>
            </a:r>
            <a:r>
              <a:rPr lang="en-US" altLang="en-US" kern="0">
                <a:latin typeface="Montserrat"/>
              </a:rPr>
              <a:t>  </a:t>
            </a:r>
            <a:r>
              <a:rPr lang="en-US" altLang="en-US" sz="1800" kern="0">
                <a:latin typeface="Montserrat"/>
              </a:rPr>
              <a:t>=</a:t>
            </a:r>
            <a:r>
              <a:rPr lang="en-US" altLang="en-US" kern="0">
                <a:latin typeface="Montserrat"/>
              </a:rPr>
              <a:t> </a:t>
            </a:r>
            <a:r>
              <a:rPr lang="en-US" altLang="en-US" sz="1800" kern="0">
                <a:latin typeface="Montserrat"/>
              </a:rPr>
              <a:t> </a:t>
            </a:r>
            <a:r>
              <a:rPr lang="en-US" altLang="en-US" kern="0">
                <a:latin typeface="Montserrat"/>
              </a:rPr>
              <a:t>$371.7</a:t>
            </a:r>
            <a:r>
              <a:rPr lang="en-US" altLang="en-US" sz="1800" kern="0">
                <a:latin typeface="Montserrat"/>
              </a:rPr>
              <a:t> Million or </a:t>
            </a:r>
            <a:r>
              <a:rPr lang="en-US" altLang="en-US" kern="0">
                <a:latin typeface="Montserrat"/>
              </a:rPr>
              <a:t>43.8%</a:t>
            </a:r>
            <a:endParaRPr lang="en-US" altLang="en-US" sz="1800" kern="0">
              <a:latin typeface="Montserrat"/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123C9786-4198-56DF-4C9B-F15491D9F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69191"/>
              </p:ext>
            </p:extLst>
          </p:nvPr>
        </p:nvGraphicFramePr>
        <p:xfrm>
          <a:off x="1503260" y="4484929"/>
          <a:ext cx="9095443" cy="897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3406">
                  <a:extLst>
                    <a:ext uri="{9D8B030D-6E8A-4147-A177-3AD203B41FA5}">
                      <a16:colId xmlns:a16="http://schemas.microsoft.com/office/drawing/2014/main" val="3249318872"/>
                    </a:ext>
                  </a:extLst>
                </a:gridCol>
                <a:gridCol w="985340">
                  <a:extLst>
                    <a:ext uri="{9D8B030D-6E8A-4147-A177-3AD203B41FA5}">
                      <a16:colId xmlns:a16="http://schemas.microsoft.com/office/drawing/2014/main" val="3084970918"/>
                    </a:ext>
                  </a:extLst>
                </a:gridCol>
                <a:gridCol w="985340">
                  <a:extLst>
                    <a:ext uri="{9D8B030D-6E8A-4147-A177-3AD203B41FA5}">
                      <a16:colId xmlns:a16="http://schemas.microsoft.com/office/drawing/2014/main" val="2592240945"/>
                    </a:ext>
                  </a:extLst>
                </a:gridCol>
                <a:gridCol w="964668">
                  <a:extLst>
                    <a:ext uri="{9D8B030D-6E8A-4147-A177-3AD203B41FA5}">
                      <a16:colId xmlns:a16="http://schemas.microsoft.com/office/drawing/2014/main" val="3021624767"/>
                    </a:ext>
                  </a:extLst>
                </a:gridCol>
                <a:gridCol w="992230">
                  <a:extLst>
                    <a:ext uri="{9D8B030D-6E8A-4147-A177-3AD203B41FA5}">
                      <a16:colId xmlns:a16="http://schemas.microsoft.com/office/drawing/2014/main" val="3224909001"/>
                    </a:ext>
                  </a:extLst>
                </a:gridCol>
                <a:gridCol w="992230">
                  <a:extLst>
                    <a:ext uri="{9D8B030D-6E8A-4147-A177-3AD203B41FA5}">
                      <a16:colId xmlns:a16="http://schemas.microsoft.com/office/drawing/2014/main" val="1770232938"/>
                    </a:ext>
                  </a:extLst>
                </a:gridCol>
                <a:gridCol w="992229">
                  <a:extLst>
                    <a:ext uri="{9D8B030D-6E8A-4147-A177-3AD203B41FA5}">
                      <a16:colId xmlns:a16="http://schemas.microsoft.com/office/drawing/2014/main" val="3513030388"/>
                    </a:ext>
                  </a:extLst>
                </a:gridCol>
              </a:tblGrid>
              <a:tr h="424197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  <a:effectLst>
                          <a:outerShdw sx="1000" sy="1000" algn="ctr" rotWithShape="0">
                            <a:schemeClr val="bg1"/>
                          </a:outerShdw>
                        </a:effectLst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sx="1000" sy="1000" algn="ctr" rotWithShape="0">
                              <a:schemeClr val="bg1"/>
                            </a:outerShdw>
                          </a:effectLst>
                          <a:latin typeface="Montserrat"/>
                        </a:rPr>
                        <a:t>FY 2025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sx="1000" sy="1000" algn="ctr" rotWithShape="0">
                            <a:schemeClr val="bg1"/>
                          </a:outerShdw>
                        </a:effectLst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sx="1000" sy="1000" algn="ctr" rotWithShape="0">
                              <a:schemeClr val="bg1"/>
                            </a:outerShdw>
                          </a:effectLst>
                          <a:latin typeface="Montserrat"/>
                        </a:rPr>
                        <a:t>FY 2026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sx="1000" sy="1000" algn="ctr" rotWithShape="0">
                            <a:schemeClr val="bg1"/>
                          </a:outerShdw>
                        </a:effectLst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sx="1000" sy="1000" algn="ctr" rotWithShape="0">
                              <a:schemeClr val="bg1"/>
                            </a:outerShdw>
                          </a:effectLst>
                          <a:latin typeface="Montserrat"/>
                        </a:rPr>
                        <a:t>FY 2027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sx="1000" sy="1000" algn="ctr" rotWithShape="0">
                            <a:schemeClr val="bg1"/>
                          </a:outerShdw>
                        </a:effectLst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sx="1000" sy="1000" algn="ctr" rotWithShape="0">
                              <a:schemeClr val="bg1"/>
                            </a:outerShdw>
                          </a:effectLst>
                          <a:latin typeface="Montserrat"/>
                        </a:rPr>
                        <a:t>FY 2028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sx="1000" sy="1000" algn="ctr" rotWithShape="0">
                            <a:schemeClr val="bg1"/>
                          </a:outerShdw>
                        </a:effectLst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sx="1000" sy="1000" algn="ctr" rotWithShape="0">
                              <a:schemeClr val="bg1"/>
                            </a:outerShdw>
                          </a:effectLst>
                          <a:latin typeface="Montserrat"/>
                        </a:rPr>
                        <a:t>FY 2029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sx="1000" sy="1000" algn="ctr" rotWithShape="0">
                            <a:schemeClr val="bg1"/>
                          </a:outerShdw>
                        </a:effectLst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sx="1000" sy="1000" algn="ctr" rotWithShape="0">
                              <a:schemeClr val="bg1"/>
                            </a:outerShdw>
                          </a:effectLst>
                          <a:latin typeface="Montserrat" pitchFamily="2" charset="77"/>
                        </a:rPr>
                        <a:t>Total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62719"/>
                  </a:ext>
                </a:extLst>
              </a:tr>
              <a:tr h="47370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5-Year Spending Plan 2025-2029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$248.5M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$255.1M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$204.1M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$91.2M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$49.7M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$848.6M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5644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A4411-634E-81BB-1721-F177D49E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7D5784-588A-546E-E87F-BA82734FE9F9}"/>
              </a:ext>
            </a:extLst>
          </p:cNvPr>
          <p:cNvSpPr txBox="1"/>
          <p:nvPr/>
        </p:nvSpPr>
        <p:spPr>
          <a:xfrm>
            <a:off x="1500010" y="5655734"/>
            <a:ext cx="8387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</a:rPr>
              <a:t>A complete listing of all CIP projects are provided in the budget document.​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4AD1DA4-44FC-7428-748F-12FDE949DAD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290617-B761-F2D0-D5CC-9C6959C4DD32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33456815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71D9A4ED-B20B-2CC1-B569-CFBFDF017EB4}"/>
              </a:ext>
            </a:extLst>
          </p:cNvPr>
          <p:cNvSpPr/>
          <p:nvPr/>
        </p:nvSpPr>
        <p:spPr>
          <a:xfrm>
            <a:off x="333633" y="321275"/>
            <a:ext cx="10515600" cy="1634495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4249401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920300" y="407362"/>
            <a:ext cx="10430868" cy="955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Proposed 5-Year Capital Improvements Plan (CIP)</a:t>
            </a:r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Fiscal Years 2025-2029 ($ In Millions)</a:t>
            </a:r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0B46FFB-A2FB-1B47-1EF6-46D5064F1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60682"/>
              </p:ext>
            </p:extLst>
          </p:nvPr>
        </p:nvGraphicFramePr>
        <p:xfrm>
          <a:off x="1124415" y="2147119"/>
          <a:ext cx="10225681" cy="3818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8989">
                  <a:extLst>
                    <a:ext uri="{9D8B030D-6E8A-4147-A177-3AD203B41FA5}">
                      <a16:colId xmlns:a16="http://schemas.microsoft.com/office/drawing/2014/main" val="3249318872"/>
                    </a:ext>
                  </a:extLst>
                </a:gridCol>
                <a:gridCol w="1107782">
                  <a:extLst>
                    <a:ext uri="{9D8B030D-6E8A-4147-A177-3AD203B41FA5}">
                      <a16:colId xmlns:a16="http://schemas.microsoft.com/office/drawing/2014/main" val="3084970918"/>
                    </a:ext>
                  </a:extLst>
                </a:gridCol>
                <a:gridCol w="1107782">
                  <a:extLst>
                    <a:ext uri="{9D8B030D-6E8A-4147-A177-3AD203B41FA5}">
                      <a16:colId xmlns:a16="http://schemas.microsoft.com/office/drawing/2014/main" val="2592240945"/>
                    </a:ext>
                  </a:extLst>
                </a:gridCol>
                <a:gridCol w="1084542">
                  <a:extLst>
                    <a:ext uri="{9D8B030D-6E8A-4147-A177-3AD203B41FA5}">
                      <a16:colId xmlns:a16="http://schemas.microsoft.com/office/drawing/2014/main" val="3021624767"/>
                    </a:ext>
                  </a:extLst>
                </a:gridCol>
                <a:gridCol w="1115529">
                  <a:extLst>
                    <a:ext uri="{9D8B030D-6E8A-4147-A177-3AD203B41FA5}">
                      <a16:colId xmlns:a16="http://schemas.microsoft.com/office/drawing/2014/main" val="3224909001"/>
                    </a:ext>
                  </a:extLst>
                </a:gridCol>
                <a:gridCol w="1115529">
                  <a:extLst>
                    <a:ext uri="{9D8B030D-6E8A-4147-A177-3AD203B41FA5}">
                      <a16:colId xmlns:a16="http://schemas.microsoft.com/office/drawing/2014/main" val="1770232938"/>
                    </a:ext>
                  </a:extLst>
                </a:gridCol>
                <a:gridCol w="1115528">
                  <a:extLst>
                    <a:ext uri="{9D8B030D-6E8A-4147-A177-3AD203B41FA5}">
                      <a16:colId xmlns:a16="http://schemas.microsoft.com/office/drawing/2014/main" val="3513030388"/>
                    </a:ext>
                  </a:extLst>
                </a:gridCol>
              </a:tblGrid>
              <a:tr h="347151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CIP SPENDING CATEGORY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2025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2026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2027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2028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2029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Total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62719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1. Park 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$8.1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$25.0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9841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2. Sportsplex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$7.0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$21.4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$20.8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$15.8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$65.0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84917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3. Vybe Trail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$0.7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90393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4. 2020 Parks Bond Program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$17.4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$17.4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1444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5. 2022 Road Bond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$76.8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$80.0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$43.4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$19.4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$12.0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$231.6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03380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6. Streets Improvement Program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$4.8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$4.9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$7.9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$7.9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$28.3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357425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7. Traffic/Intersection 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874912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8. Beautification-Roundabouts/Other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680988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9. Rail Siding/Kohlers RR Overpass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840640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Continued…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9706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584BF-6F46-3A2D-AACC-F1F71952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5B39D-5258-17B2-020A-58F480DAFB8C}"/>
              </a:ext>
            </a:extLst>
          </p:cNvPr>
          <p:cNvSpPr txBox="1"/>
          <p:nvPr/>
        </p:nvSpPr>
        <p:spPr>
          <a:xfrm>
            <a:off x="5126566" y="6036734"/>
            <a:ext cx="49797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Montserrat"/>
              </a:rPr>
              <a:t>A complete listing of all CIP projects are provided in the budget document.​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25442966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71D9A4ED-B20B-2CC1-B569-CFBFDF017EB4}"/>
              </a:ext>
            </a:extLst>
          </p:cNvPr>
          <p:cNvSpPr/>
          <p:nvPr/>
        </p:nvSpPr>
        <p:spPr>
          <a:xfrm>
            <a:off x="333633" y="321275"/>
            <a:ext cx="10515600" cy="1634495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4249401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920300" y="407362"/>
            <a:ext cx="10430868" cy="955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Proposed 5-Year Capital Improvements Plan (CIP)</a:t>
            </a:r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Fiscal Years 2025-2029 ($ In Millions)</a:t>
            </a:r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0B46FFB-A2FB-1B47-1EF6-46D5064F1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76301"/>
              </p:ext>
            </p:extLst>
          </p:nvPr>
        </p:nvGraphicFramePr>
        <p:xfrm>
          <a:off x="1124415" y="2147119"/>
          <a:ext cx="10225681" cy="3471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8989">
                  <a:extLst>
                    <a:ext uri="{9D8B030D-6E8A-4147-A177-3AD203B41FA5}">
                      <a16:colId xmlns:a16="http://schemas.microsoft.com/office/drawing/2014/main" val="3249318872"/>
                    </a:ext>
                  </a:extLst>
                </a:gridCol>
                <a:gridCol w="1107782">
                  <a:extLst>
                    <a:ext uri="{9D8B030D-6E8A-4147-A177-3AD203B41FA5}">
                      <a16:colId xmlns:a16="http://schemas.microsoft.com/office/drawing/2014/main" val="3084970918"/>
                    </a:ext>
                  </a:extLst>
                </a:gridCol>
                <a:gridCol w="1107782">
                  <a:extLst>
                    <a:ext uri="{9D8B030D-6E8A-4147-A177-3AD203B41FA5}">
                      <a16:colId xmlns:a16="http://schemas.microsoft.com/office/drawing/2014/main" val="2592240945"/>
                    </a:ext>
                  </a:extLst>
                </a:gridCol>
                <a:gridCol w="1084542">
                  <a:extLst>
                    <a:ext uri="{9D8B030D-6E8A-4147-A177-3AD203B41FA5}">
                      <a16:colId xmlns:a16="http://schemas.microsoft.com/office/drawing/2014/main" val="3021624767"/>
                    </a:ext>
                  </a:extLst>
                </a:gridCol>
                <a:gridCol w="1115529">
                  <a:extLst>
                    <a:ext uri="{9D8B030D-6E8A-4147-A177-3AD203B41FA5}">
                      <a16:colId xmlns:a16="http://schemas.microsoft.com/office/drawing/2014/main" val="3224909001"/>
                    </a:ext>
                  </a:extLst>
                </a:gridCol>
                <a:gridCol w="1115529">
                  <a:extLst>
                    <a:ext uri="{9D8B030D-6E8A-4147-A177-3AD203B41FA5}">
                      <a16:colId xmlns:a16="http://schemas.microsoft.com/office/drawing/2014/main" val="1770232938"/>
                    </a:ext>
                  </a:extLst>
                </a:gridCol>
                <a:gridCol w="1115528">
                  <a:extLst>
                    <a:ext uri="{9D8B030D-6E8A-4147-A177-3AD203B41FA5}">
                      <a16:colId xmlns:a16="http://schemas.microsoft.com/office/drawing/2014/main" val="3513030388"/>
                    </a:ext>
                  </a:extLst>
                </a:gridCol>
              </a:tblGrid>
              <a:tr h="347151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CIP SPENDING CATEGORY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2025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2026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2027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2028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2029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Total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62719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10. Property Acquisition 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$9.5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$5.0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$20.5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9841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11. Downtown Redevelopment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$1,5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$1.5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$1.5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$1.5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84917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12. Water Utility System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$43.0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$36.4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$55.0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$141.4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90393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13. Wastewater Utility System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$56.6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$76.7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$40.2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$21.2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$198.2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1444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14. Storm Drainage 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$5.0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$13.2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03380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15. TIRZ #2 - Roads &amp; Roundabouts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$13.7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$10.6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$10.1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$34.4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357425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16. TIRZ #6 - Parking Garage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874912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17. Miscellaneous/Other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680988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18. TOTAL CIP SPENDING PLAN: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$248.5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$255.1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$204.1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$91.2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$49.7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$848.6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84064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584BF-6F46-3A2D-AACC-F1F71952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5B39D-5258-17B2-020A-58F480DAFB8C}"/>
              </a:ext>
            </a:extLst>
          </p:cNvPr>
          <p:cNvSpPr txBox="1"/>
          <p:nvPr/>
        </p:nvSpPr>
        <p:spPr>
          <a:xfrm>
            <a:off x="5126566" y="6036734"/>
            <a:ext cx="49797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Montserrat"/>
              </a:rPr>
              <a:t>A complete listing of all CIP projects are provided in the budget document.​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20495264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71D9A4ED-B20B-2CC1-B569-CFBFDF017EB4}"/>
              </a:ext>
            </a:extLst>
          </p:cNvPr>
          <p:cNvSpPr/>
          <p:nvPr/>
        </p:nvSpPr>
        <p:spPr>
          <a:xfrm>
            <a:off x="333633" y="321275"/>
            <a:ext cx="10515600" cy="1634495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4249401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920300" y="407362"/>
            <a:ext cx="10430868" cy="955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Proposed 5-Year Capital Improvements Plan (CIP)</a:t>
            </a:r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r>
              <a:rPr lang="en-US" altLang="en-US" sz="2800" b="1">
                <a:solidFill>
                  <a:schemeClr val="bg1"/>
                </a:solidFill>
                <a:latin typeface="Montserrat"/>
              </a:rPr>
              <a:t>Fiscal Years 2025-2029 ($ In Millions)</a:t>
            </a:r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0B46FFB-A2FB-1B47-1EF6-46D5064F1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41448"/>
              </p:ext>
            </p:extLst>
          </p:nvPr>
        </p:nvGraphicFramePr>
        <p:xfrm>
          <a:off x="1124415" y="2147119"/>
          <a:ext cx="10225681" cy="3818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8989">
                  <a:extLst>
                    <a:ext uri="{9D8B030D-6E8A-4147-A177-3AD203B41FA5}">
                      <a16:colId xmlns:a16="http://schemas.microsoft.com/office/drawing/2014/main" val="3249318872"/>
                    </a:ext>
                  </a:extLst>
                </a:gridCol>
                <a:gridCol w="1107782">
                  <a:extLst>
                    <a:ext uri="{9D8B030D-6E8A-4147-A177-3AD203B41FA5}">
                      <a16:colId xmlns:a16="http://schemas.microsoft.com/office/drawing/2014/main" val="3084970918"/>
                    </a:ext>
                  </a:extLst>
                </a:gridCol>
                <a:gridCol w="1107782">
                  <a:extLst>
                    <a:ext uri="{9D8B030D-6E8A-4147-A177-3AD203B41FA5}">
                      <a16:colId xmlns:a16="http://schemas.microsoft.com/office/drawing/2014/main" val="2592240945"/>
                    </a:ext>
                  </a:extLst>
                </a:gridCol>
                <a:gridCol w="1084542">
                  <a:extLst>
                    <a:ext uri="{9D8B030D-6E8A-4147-A177-3AD203B41FA5}">
                      <a16:colId xmlns:a16="http://schemas.microsoft.com/office/drawing/2014/main" val="3021624767"/>
                    </a:ext>
                  </a:extLst>
                </a:gridCol>
                <a:gridCol w="1115529">
                  <a:extLst>
                    <a:ext uri="{9D8B030D-6E8A-4147-A177-3AD203B41FA5}">
                      <a16:colId xmlns:a16="http://schemas.microsoft.com/office/drawing/2014/main" val="3224909001"/>
                    </a:ext>
                  </a:extLst>
                </a:gridCol>
                <a:gridCol w="1115529">
                  <a:extLst>
                    <a:ext uri="{9D8B030D-6E8A-4147-A177-3AD203B41FA5}">
                      <a16:colId xmlns:a16="http://schemas.microsoft.com/office/drawing/2014/main" val="1770232938"/>
                    </a:ext>
                  </a:extLst>
                </a:gridCol>
                <a:gridCol w="1115528">
                  <a:extLst>
                    <a:ext uri="{9D8B030D-6E8A-4147-A177-3AD203B41FA5}">
                      <a16:colId xmlns:a16="http://schemas.microsoft.com/office/drawing/2014/main" val="3513030388"/>
                    </a:ext>
                  </a:extLst>
                </a:gridCol>
              </a:tblGrid>
              <a:tr h="347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2025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2026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2027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2028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2029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Total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62719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1. General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$13.6 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$5.5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$10.5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$10.5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$48.6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9841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2. Park Development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$8.1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$4.3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$4.5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$25.0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84917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3. Water Utility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$36.4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$55.0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$6.0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$129.4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90393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4. Wastewater Utility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$56.6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$76.7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$40.2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$21.2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$198.2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1444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5. Storm Drainage Utility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$2.8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$2.9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$5.0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$13.2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03380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6. Street Improvement Fund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$3.9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  $1.9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$1.9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$11.4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357425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7. Transportation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874912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8. TIRZ #2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$13.7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$10.6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$10.1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$0.0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$0.0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$34.4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680988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9. TIRZ #6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840640"/>
                  </a:ext>
                </a:extLst>
              </a:tr>
              <a:tr h="34715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Continued…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9706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584BF-6F46-3A2D-AACC-F1F71952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5B39D-5258-17B2-020A-58F480DAFB8C}"/>
              </a:ext>
            </a:extLst>
          </p:cNvPr>
          <p:cNvSpPr txBox="1"/>
          <p:nvPr/>
        </p:nvSpPr>
        <p:spPr>
          <a:xfrm>
            <a:off x="5126566" y="6036734"/>
            <a:ext cx="49797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Montserrat"/>
              </a:rPr>
              <a:t>A complete listing of all CIP projects are provided in the budget document.​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38835181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1B1D10F9-640F-82AD-C413-5E6470EFC7A2}"/>
              </a:ext>
            </a:extLst>
          </p:cNvPr>
          <p:cNvSpPr/>
          <p:nvPr/>
        </p:nvSpPr>
        <p:spPr>
          <a:xfrm>
            <a:off x="333633" y="321275"/>
            <a:ext cx="10515600" cy="1538348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680441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543385" y="407362"/>
            <a:ext cx="10808967" cy="9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chemeClr val="bg1"/>
                </a:solidFill>
                <a:latin typeface="Montserrat"/>
              </a:rPr>
              <a:t>Proposed 5-Year Capital Improvements Plan</a:t>
            </a:r>
            <a:endParaRPr lang="en-US" sz="3200">
              <a:solidFill>
                <a:schemeClr val="bg1"/>
              </a:solidFill>
              <a:ea typeface="Calibri Light"/>
              <a:cs typeface="Calibri Light"/>
            </a:endParaRPr>
          </a:p>
          <a:p>
            <a:r>
              <a:rPr lang="en-US" altLang="en-US" sz="3200" b="1">
                <a:solidFill>
                  <a:schemeClr val="bg1"/>
                </a:solidFill>
                <a:latin typeface="Montserrat"/>
              </a:rPr>
              <a:t>(CIP) Fiscal Years 2025-2029 ($ In Millions)</a:t>
            </a:r>
            <a:endParaRPr lang="en-US" sz="3200">
              <a:solidFill>
                <a:schemeClr val="bg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40779693-D9C2-D23E-D545-8D9A4AF9B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18725"/>
              </p:ext>
            </p:extLst>
          </p:nvPr>
        </p:nvGraphicFramePr>
        <p:xfrm>
          <a:off x="1059544" y="2155420"/>
          <a:ext cx="10154500" cy="3260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65830">
                  <a:extLst>
                    <a:ext uri="{9D8B030D-6E8A-4147-A177-3AD203B41FA5}">
                      <a16:colId xmlns:a16="http://schemas.microsoft.com/office/drawing/2014/main" val="3249318872"/>
                    </a:ext>
                  </a:extLst>
                </a:gridCol>
                <a:gridCol w="1114778">
                  <a:extLst>
                    <a:ext uri="{9D8B030D-6E8A-4147-A177-3AD203B41FA5}">
                      <a16:colId xmlns:a16="http://schemas.microsoft.com/office/drawing/2014/main" val="3084970918"/>
                    </a:ext>
                  </a:extLst>
                </a:gridCol>
                <a:gridCol w="1114778">
                  <a:extLst>
                    <a:ext uri="{9D8B030D-6E8A-4147-A177-3AD203B41FA5}">
                      <a16:colId xmlns:a16="http://schemas.microsoft.com/office/drawing/2014/main" val="2592240945"/>
                    </a:ext>
                  </a:extLst>
                </a:gridCol>
                <a:gridCol w="1091392">
                  <a:extLst>
                    <a:ext uri="{9D8B030D-6E8A-4147-A177-3AD203B41FA5}">
                      <a16:colId xmlns:a16="http://schemas.microsoft.com/office/drawing/2014/main" val="3021624767"/>
                    </a:ext>
                  </a:extLst>
                </a:gridCol>
                <a:gridCol w="1122575">
                  <a:extLst>
                    <a:ext uri="{9D8B030D-6E8A-4147-A177-3AD203B41FA5}">
                      <a16:colId xmlns:a16="http://schemas.microsoft.com/office/drawing/2014/main" val="3224909001"/>
                    </a:ext>
                  </a:extLst>
                </a:gridCol>
                <a:gridCol w="1122575">
                  <a:extLst>
                    <a:ext uri="{9D8B030D-6E8A-4147-A177-3AD203B41FA5}">
                      <a16:colId xmlns:a16="http://schemas.microsoft.com/office/drawing/2014/main" val="1770232938"/>
                    </a:ext>
                  </a:extLst>
                </a:gridCol>
                <a:gridCol w="1122572">
                  <a:extLst>
                    <a:ext uri="{9D8B030D-6E8A-4147-A177-3AD203B41FA5}">
                      <a16:colId xmlns:a16="http://schemas.microsoft.com/office/drawing/2014/main" val="3513030388"/>
                    </a:ext>
                  </a:extLst>
                </a:gridCol>
              </a:tblGrid>
              <a:tr h="3622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2025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2026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2027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2028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FY 2029</a:t>
                      </a:r>
                      <a:endParaRPr lang="en-US" sz="14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Montserrat"/>
                        </a:rPr>
                        <a:t>Total</a:t>
                      </a:r>
                    </a:p>
                  </a:txBody>
                  <a:tcP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62719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>
                          <a:latin typeface="Montserrat"/>
                        </a:rPr>
                        <a:t>10. HOT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$0.07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666375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11. ARPA Grant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84917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12. 2020 GO Bond Fund (Parks)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1444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13.  County’s Matching Funds (Parks)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02103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latin typeface="Montserrat"/>
                        </a:rPr>
                        <a:t>14. 2022 GO Bond Fund (Roads)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$76.8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$80.0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$43.4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$19.4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$12.0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$231.6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71490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15. Future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$23.0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Montserrat"/>
                        </a:rPr>
                        <a:t>$100.0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03380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latin typeface="Montserra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611918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/>
                        </a:rPr>
                        <a:t>5-Year Spending Plan 2025-2029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$248.5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$255.1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$204.1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$91.2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$49.7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Montserrat"/>
                        </a:rPr>
                        <a:t>$848.6</a:t>
                      </a:r>
                      <a:endParaRPr lang="en-US" sz="14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644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AC9FB-1D32-E016-4A5D-490CE5F5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23633-31A5-61C2-D8EA-C19D404A19E7}"/>
              </a:ext>
            </a:extLst>
          </p:cNvPr>
          <p:cNvSpPr txBox="1"/>
          <p:nvPr/>
        </p:nvSpPr>
        <p:spPr>
          <a:xfrm>
            <a:off x="1062566" y="5585178"/>
            <a:ext cx="8387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</a:rPr>
              <a:t>A complete listing of all CIP projects are provided in the budget document.​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13998262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526329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TOTAL OUTSTANDING BOND DEBT</a:t>
            </a:r>
          </a:p>
          <a:p>
            <a:pPr algn="ctr"/>
            <a:endParaRPr lang="en-US" altLang="en-US" sz="4000" u="sng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Current &amp; Projected Debt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By Repayment Source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61789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5-YEAR FORECAST OF NEW BOND ISSUANCES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FISCAL YEARS 2025 THROUGH 2029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A1B1C-80BA-7A9A-7F92-5CDD0F0FD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6" y="1328746"/>
            <a:ext cx="10839627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6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5-YEAR FORECAST OF CITY’S BOND DEBT POSITION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FISCAL YEARS 2025 THROUGH 2029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1B628-DA6E-0347-0336-34AAC80F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0" y="1471718"/>
            <a:ext cx="9669094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61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119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5-YEAR FORECAST OF CITY’S DEBT PER CAPITA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FISCAL YEARS 2025 THROUGH 2029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BCF8B-E666-7F12-CD8C-A057081B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0" y="2742990"/>
            <a:ext cx="4505334" cy="1944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19454-C503-F3DC-B9A9-E4CA9577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191" y="1709628"/>
            <a:ext cx="5529551" cy="4011516"/>
          </a:xfrm>
          <a:prstGeom prst="rect">
            <a:avLst/>
          </a:prstGeom>
        </p:spPr>
      </p:pic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18063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74353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3771781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Key Budget Initiatives &amp; Focus Areas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38949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120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5-YEAR FORECAST OF CITY’S DEBT AS % OF AV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FISCAL YEARS 2025 THROUGH 2029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8EA5F-F062-804B-EFCC-AF9A8FD4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0" y="2510028"/>
            <a:ext cx="5868924" cy="1837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69FB8-99C2-371D-8BA0-CEB55C9CF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36" y="2112150"/>
            <a:ext cx="4682134" cy="2633700"/>
          </a:xfrm>
          <a:prstGeom prst="rect">
            <a:avLst/>
          </a:prstGeom>
        </p:spPr>
      </p:pic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18063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74353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7434968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526329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PROPOSED FEES &amp; RATES</a:t>
            </a:r>
          </a:p>
          <a:p>
            <a:pPr algn="ctr"/>
            <a:endParaRPr lang="en-US" altLang="en-US" sz="4000" u="sng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Proposed Budget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Fiscal Year 2024-25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dirty="0" smtClean="0">
                <a:solidFill>
                  <a:schemeClr val="tx1"/>
                </a:solidFill>
                <a:latin typeface="Montserrat" pitchFamily="2" charset="77"/>
              </a:rPr>
              <a:t>121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61052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E005C5FF-E71B-FD57-527E-9D15723A4B64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1020167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488949" y="537769"/>
            <a:ext cx="10866589" cy="980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100" b="1">
                <a:solidFill>
                  <a:schemeClr val="bg1"/>
                </a:solidFill>
                <a:latin typeface="Montserrat"/>
              </a:rPr>
              <a:t>Proposed New Fees &amp; Changes </a:t>
            </a:r>
            <a:endParaRPr lang="en-US" altLang="en-US" sz="4100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altLang="en-US" sz="4100" b="1">
                <a:solidFill>
                  <a:schemeClr val="bg1"/>
                </a:solidFill>
                <a:latin typeface="Montserrat"/>
              </a:rPr>
              <a:t>Fiscal Year 2024-25</a:t>
            </a:r>
            <a:endParaRPr lang="en-US" altLang="en-US" sz="41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C7CBB-59DC-967D-3CD3-26986C70E613}"/>
              </a:ext>
            </a:extLst>
          </p:cNvPr>
          <p:cNvSpPr txBox="1"/>
          <p:nvPr/>
        </p:nvSpPr>
        <p:spPr>
          <a:xfrm>
            <a:off x="1078717" y="2567739"/>
            <a:ext cx="9685126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en-US" kern="0">
                <a:latin typeface="Montserrat"/>
              </a:rPr>
              <a:t>Total Number of Fees &amp; Charges</a:t>
            </a:r>
            <a:r>
              <a:rPr lang="en-US" altLang="en-US" sz="1800" kern="0">
                <a:latin typeface="Montserrat"/>
              </a:rPr>
              <a:t>		</a:t>
            </a:r>
            <a:r>
              <a:rPr lang="en-US" altLang="en-US" kern="0">
                <a:latin typeface="Montserrat"/>
              </a:rPr>
              <a:t>        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 479</a:t>
            </a:r>
            <a:endParaRPr lang="en-US" altLang="en-US" sz="1800" kern="0">
              <a:latin typeface="Montserra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n-US" altLang="en-US" sz="1800" kern="0">
                <a:latin typeface="Montserrat"/>
              </a:rPr>
              <a:t>Number of</a:t>
            </a:r>
            <a:r>
              <a:rPr lang="en-US" altLang="en-US" kern="0">
                <a:latin typeface="Montserrat"/>
              </a:rPr>
              <a:t> </a:t>
            </a:r>
            <a:r>
              <a:rPr lang="en-US" altLang="en-US" u="sng" kern="0">
                <a:latin typeface="Montserrat"/>
              </a:rPr>
              <a:t>New</a:t>
            </a:r>
            <a:r>
              <a:rPr lang="en-US" altLang="en-US" kern="0">
                <a:latin typeface="Montserrat"/>
              </a:rPr>
              <a:t> Fees Proposed </a:t>
            </a:r>
            <a:r>
              <a:rPr lang="en-US" altLang="en-US" sz="1800" kern="0">
                <a:latin typeface="Montserrat"/>
              </a:rPr>
              <a:t>		</a:t>
            </a:r>
            <a:r>
              <a:rPr lang="en-US" altLang="en-US" kern="0">
                <a:latin typeface="Montserrat"/>
              </a:rPr>
              <a:t>        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    34</a:t>
            </a:r>
            <a:endParaRPr lang="en-US" altLang="en-US" sz="1800" kern="0">
              <a:latin typeface="Montserrat" pitchFamily="2" charset="77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en-US" kern="0">
                <a:latin typeface="Montserrat"/>
              </a:rPr>
              <a:t>Number of Fees/Charges Unchanged       =   276</a:t>
            </a:r>
            <a:endParaRPr lang="en-US" altLang="en-US" kern="0">
              <a:highlight>
                <a:srgbClr val="FFFF00"/>
              </a:highlight>
              <a:latin typeface="Montserrat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US" altLang="en-US" kern="0">
                <a:latin typeface="Montserrat"/>
              </a:rPr>
              <a:t>Number of Fees Changed   </a:t>
            </a:r>
            <a:r>
              <a:rPr lang="en-US" altLang="en-US" sz="1800" kern="0">
                <a:latin typeface="Montserrat"/>
              </a:rPr>
              <a:t>		</a:t>
            </a:r>
            <a:r>
              <a:rPr lang="en-US" altLang="en-US" kern="0">
                <a:latin typeface="Montserrat"/>
              </a:rPr>
              <a:t>    	  </a:t>
            </a:r>
            <a:r>
              <a:rPr lang="en-US" altLang="en-US" sz="1800" kern="0">
                <a:latin typeface="Montserrat"/>
              </a:rPr>
              <a:t> =</a:t>
            </a:r>
            <a:r>
              <a:rPr lang="en-US" altLang="en-US" kern="0">
                <a:latin typeface="Montserrat"/>
              </a:rPr>
              <a:t>     39 (33 Increased &amp; 6 Decreased)</a:t>
            </a:r>
            <a:endParaRPr lang="en-US" altLang="en-US" sz="1800" kern="0">
              <a:highlight>
                <a:srgbClr val="FFFF00"/>
              </a:highlight>
              <a:latin typeface="Montserrat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altLang="en-US" kern="0">
                <a:latin typeface="Montserrat"/>
              </a:rPr>
              <a:t>Number of Rate Changes Pending    </a:t>
            </a:r>
            <a:r>
              <a:rPr lang="en-US" altLang="en-US" sz="1800" kern="0">
                <a:latin typeface="Montserrat"/>
              </a:rPr>
              <a:t>=</a:t>
            </a:r>
            <a:r>
              <a:rPr lang="en-US" altLang="en-US" kern="0">
                <a:latin typeface="Montserrat"/>
              </a:rPr>
              <a:t>   130 (Water &amp; Wastewater Rates)</a:t>
            </a:r>
            <a:endParaRPr lang="en-US" altLang="en-US" sz="1800" kern="0">
              <a:latin typeface="Montserrat"/>
            </a:endParaRPr>
          </a:p>
          <a:p>
            <a:pPr>
              <a:spcBef>
                <a:spcPts val="1200"/>
              </a:spcBef>
            </a:pPr>
            <a:endParaRPr lang="en-US" altLang="en-US" sz="1800" kern="0">
              <a:latin typeface="Montserrat"/>
            </a:endParaRPr>
          </a:p>
          <a:p>
            <a:pPr>
              <a:spcBef>
                <a:spcPts val="1200"/>
              </a:spcBef>
            </a:pPr>
            <a:r>
              <a:rPr lang="en-US" altLang="en-US" kern="0">
                <a:latin typeface="Montserrat"/>
              </a:rPr>
              <a:t>A complete listing of all Fees &amp; Charges are provided in the budget document.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A4411-634E-81BB-1721-F177D49E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122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3469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526329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ALL OTHER CITY FUNDS</a:t>
            </a:r>
          </a:p>
          <a:p>
            <a:pPr algn="ctr"/>
            <a:endParaRPr lang="en-US" altLang="en-US" sz="4000" u="sng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Proposed Budget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Fiscal Year 2024-25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dirty="0" smtClean="0">
                <a:solidFill>
                  <a:schemeClr val="tx1"/>
                </a:solidFill>
                <a:latin typeface="Montserrat" pitchFamily="2" charset="77"/>
              </a:rPr>
              <a:t>123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44314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0CF5965-1E02-8D97-333F-91D676481BDD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8" y="1344774"/>
            <a:ext cx="12644121" cy="742727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FY 2023-2024 Sales Tax Collections</a:t>
            </a:r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496644" y="300682"/>
            <a:ext cx="10853529" cy="113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b="1">
                <a:solidFill>
                  <a:schemeClr val="bg1"/>
                </a:solidFill>
                <a:latin typeface="Montserrat"/>
              </a:rPr>
              <a:t>All Other City Funds (53)</a:t>
            </a:r>
            <a:endParaRPr lang="en-US" altLang="en-US" sz="45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304EB-1295-7709-DFDA-62B1ECAE4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dirty="0" smtClean="0">
                <a:latin typeface="Montserrat" pitchFamily="2" charset="77"/>
              </a:rPr>
              <a:t>124</a:t>
            </a:fld>
            <a:endParaRPr lang="en-US">
              <a:latin typeface="Montserrat" pitchFamily="2" charset="77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732FD23-5B6C-7B35-FE47-67DC7FD4E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13156"/>
              </p:ext>
            </p:extLst>
          </p:nvPr>
        </p:nvGraphicFramePr>
        <p:xfrm>
          <a:off x="3618573" y="2741714"/>
          <a:ext cx="5370547" cy="29970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62153">
                  <a:extLst>
                    <a:ext uri="{9D8B030D-6E8A-4147-A177-3AD203B41FA5}">
                      <a16:colId xmlns:a16="http://schemas.microsoft.com/office/drawing/2014/main" val="821680411"/>
                    </a:ext>
                  </a:extLst>
                </a:gridCol>
                <a:gridCol w="239353">
                  <a:extLst>
                    <a:ext uri="{9D8B030D-6E8A-4147-A177-3AD203B41FA5}">
                      <a16:colId xmlns:a16="http://schemas.microsoft.com/office/drawing/2014/main" val="2929212180"/>
                    </a:ext>
                  </a:extLst>
                </a:gridCol>
                <a:gridCol w="1569041">
                  <a:extLst>
                    <a:ext uri="{9D8B030D-6E8A-4147-A177-3AD203B41FA5}">
                      <a16:colId xmlns:a16="http://schemas.microsoft.com/office/drawing/2014/main" val="3275331174"/>
                    </a:ext>
                  </a:extLst>
                </a:gridCol>
              </a:tblGrid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Debt Service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 $ 11,793,135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291351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TIRZ #1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   1,790,869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064895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TIRZ #2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$ 15,010,898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702763"/>
                  </a:ext>
                </a:extLst>
              </a:tr>
              <a:tr h="214072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Park Development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   4,686,000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944457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General Fund CIP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$ 10,580,000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393484"/>
                  </a:ext>
                </a:extLst>
              </a:tr>
              <a:tr h="214072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Storm Drainage CIP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   2,800,000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84419"/>
                  </a:ext>
                </a:extLst>
              </a:tr>
              <a:tr h="214072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Street Improvement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   1,880,000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715942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Transportation 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   2,600,000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924960"/>
                  </a:ext>
                </a:extLst>
              </a:tr>
              <a:tr h="214072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American Rescue Plan Act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$ 12,000,000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29908"/>
                  </a:ext>
                </a:extLst>
              </a:tr>
              <a:tr h="214072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Water Impact Fee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$ 30,985,045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020313"/>
                  </a:ext>
                </a:extLst>
              </a:tr>
              <a:tr h="214072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Wastewater Impact Fee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$ 46,062,230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629479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Future Bond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$ 13,200,000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928861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2020 GO Bond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$ 17,363,837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570735"/>
                  </a:ext>
                </a:extLst>
              </a:tr>
              <a:tr h="214072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  <a:latin typeface="Arial"/>
                        </a:rPr>
                        <a:t>2022 GO Bond Fund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Arial"/>
                        </a:rPr>
                        <a:t> $ 76,803,146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873929"/>
                  </a:ext>
                </a:extLst>
              </a:tr>
            </a:tbl>
          </a:graphicData>
        </a:graphic>
      </p:graphicFrame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2DB62AF-F5D8-1442-B57F-8DFF2A12111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latin typeface="Montserrat Light"/>
                <a:ea typeface="Calibri"/>
                <a:cs typeface="Calibri"/>
              </a:rPr>
              <a:t>FY 2024-25 Budget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5E0089-1B8F-7682-5F91-B5AAFE46CE7D}"/>
              </a:ext>
            </a:extLst>
          </p:cNvPr>
          <p:cNvSpPr txBox="1"/>
          <p:nvPr/>
        </p:nvSpPr>
        <p:spPr>
          <a:xfrm>
            <a:off x="1257300" y="2220686"/>
            <a:ext cx="960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latin typeface="Montserrat"/>
                <a:cs typeface="Segoe UI"/>
              </a:rPr>
              <a:t>$261,197,758 Total Proposed Expenditures For All 53 Other City Funds </a:t>
            </a:r>
            <a:r>
              <a:rPr lang="en-US" sz="1400">
                <a:latin typeface="Montserrat"/>
                <a:cs typeface="Segoe UI"/>
              </a:rPr>
              <a:t>​</a:t>
            </a:r>
          </a:p>
          <a:p>
            <a:pPr algn="ctr"/>
            <a:r>
              <a:rPr lang="en-US" sz="1400" b="1">
                <a:latin typeface="Montserrat"/>
                <a:cs typeface="Segoe UI"/>
              </a:rPr>
              <a:t>Examples of Other City Funds include:</a:t>
            </a:r>
            <a:r>
              <a:rPr lang="en-US" sz="1400">
                <a:latin typeface="Montserrat"/>
                <a:cs typeface="Segoe UI"/>
              </a:rPr>
              <a:t>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18B03-63BD-CA5A-5403-0BB020624150}"/>
              </a:ext>
            </a:extLst>
          </p:cNvPr>
          <p:cNvSpPr txBox="1"/>
          <p:nvPr/>
        </p:nvSpPr>
        <p:spPr>
          <a:xfrm>
            <a:off x="1257300" y="5736773"/>
            <a:ext cx="9584871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>
                <a:latin typeface="Montserrat"/>
              </a:rPr>
              <a:t>A complete listing of all other City Funds and expenditure details are provided in the budget document.​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775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1164DD-39E0-DBFD-9DC0-FD33297656F8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48" y="378964"/>
            <a:ext cx="13996264" cy="106191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Montserrat"/>
              </a:rPr>
              <a:t>Next Steps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Proposed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7CAA-BC1B-3664-32F6-8F12BD63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dirty="0" smtClean="0">
                <a:solidFill>
                  <a:schemeClr val="tx1"/>
                </a:solidFill>
                <a:latin typeface="Montserrat" pitchFamily="2" charset="77"/>
              </a:rPr>
              <a:t>125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9DB28E5-FC35-4FA9-F27C-5D519C866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934" y="2295922"/>
            <a:ext cx="10515600" cy="37322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>
                <a:latin typeface="Montserrat"/>
              </a:rPr>
              <a:t>Saturday, July 27, 2024</a:t>
            </a:r>
            <a:endParaRPr lang="en-US" sz="1600">
              <a:latin typeface="Montserrat"/>
              <a:ea typeface="Calibri" panose="020F0502020204030204"/>
              <a:cs typeface="Calibri" panose="020F0502020204030204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City Manager's Presentation of Proposed Budget for FY 2024-2025</a:t>
            </a:r>
            <a:endParaRPr lang="en-US" sz="1600" dirty="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City Fees &amp; Charges Overview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r>
              <a:rPr lang="en-US" sz="1600" b="1" dirty="0">
                <a:latin typeface="Montserrat"/>
              </a:rPr>
              <a:t>Tuesday, August 6, 2024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Launch of Performance Measurement &amp; Lean Government Initiatives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Water and Wastewater - Cost of Service Study &amp; Rates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Property Tax Rate Calculations From Hays County Tax Assessor-Collector (HCTAC)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r>
              <a:rPr lang="en-US" sz="1600" b="1" dirty="0">
                <a:latin typeface="Montserrat"/>
              </a:rPr>
              <a:t>Tuesday, August 20, 2024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Economic Development Master Plan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Public Hearing - Budget, Fees, Utility Rates, &amp; Property Tax Rates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1st Reading: Budget Adoption Ordinance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US" sz="1600" dirty="0">
                <a:latin typeface="Montserrat"/>
              </a:rPr>
              <a:t>1st Reading: Property Tax Rate Adoption Ordinance</a:t>
            </a:r>
            <a:endParaRPr lang="en-US" sz="1600">
              <a:latin typeface="Montserra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864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A774B4-7F2C-A139-81FC-8CEE701A9D7E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48" y="378964"/>
            <a:ext cx="13996264" cy="106191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Montserrat"/>
              </a:rPr>
              <a:t>Next Steps (Continued)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7CAA-BC1B-3664-32F6-8F12BD63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dirty="0" smtClean="0">
                <a:solidFill>
                  <a:schemeClr val="tx1"/>
                </a:solidFill>
                <a:latin typeface="Montserrat" pitchFamily="2" charset="77"/>
              </a:rPr>
              <a:t>126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A58AA0-4EEF-6DD0-AC01-A5A4B0FE5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711" t="-11838" r="710" b="11981"/>
          <a:stretch/>
        </p:blipFill>
        <p:spPr>
          <a:xfrm>
            <a:off x="1071372" y="1789196"/>
            <a:ext cx="10053185" cy="41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065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526329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CITY COUNCIL</a:t>
            </a:r>
            <a:endParaRPr lang="en-US" altLang="en-US" sz="4000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endParaRPr lang="en-US" altLang="en-US" sz="4000" kern="0">
              <a:solidFill>
                <a:srgbClr val="133964"/>
              </a:solidFill>
              <a:latin typeface="Montserrat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Proposed Budget &amp; Options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Fiscal Year 2024-25</a:t>
            </a:r>
            <a:endParaRPr lang="en-US" altLang="en-US" sz="4000" kern="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dirty="0" smtClean="0">
                <a:solidFill>
                  <a:schemeClr val="tx1"/>
                </a:solidFill>
                <a:latin typeface="Montserrat" pitchFamily="2" charset="77"/>
              </a:rPr>
              <a:t>127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04460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7EB1C52-FCD0-5D86-F1D7-DC774063063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181"/>
            <a:ext cx="10515600" cy="1069531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"/>
              </a:rPr>
              <a:t>Proposed Budget – City Council</a:t>
            </a:r>
            <a:br>
              <a:rPr lang="en-US" sz="2800" b="1">
                <a:latin typeface="Montserrat" panose="000005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"/>
              </a:rPr>
              <a:t>FY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431192"/>
            <a:ext cx="13162006" cy="692197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7EE39-0B58-C5A6-6C9B-18B0B3A3E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153" y="22542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800">
                <a:latin typeface="Montserrat"/>
              </a:rPr>
              <a:t>City Council Directed Staff To Review Past Council Line-Item Expenditures &amp; Bring Back Budget Options For Next Fiscal Year.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>
                <a:latin typeface="Montserrat"/>
              </a:rPr>
              <a:t>Four (4) Budget Options Developed For Council’s Consideration For FY 2025.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u="sng">
                <a:latin typeface="Montserrat"/>
              </a:rPr>
              <a:t>Option 1</a:t>
            </a:r>
            <a:r>
              <a:rPr lang="en-US" sz="1800">
                <a:latin typeface="Montserrat"/>
              </a:rPr>
              <a:t>:  </a:t>
            </a:r>
            <a:endParaRPr lang="en-US" sz="1800">
              <a:latin typeface="Montserrat" panose="00000500000000000000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Montserrat"/>
              </a:rPr>
              <a:t>	Same As Current Approved Budget Except For Legal &amp; Computer Hardware.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u="sng">
                <a:latin typeface="Montserrat"/>
              </a:rPr>
              <a:t>Option 2</a:t>
            </a:r>
            <a:r>
              <a:rPr lang="en-US" sz="1800">
                <a:latin typeface="Montserrat"/>
              </a:rPr>
              <a:t>: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Montserrat"/>
              </a:rPr>
              <a:t>	Based On A 2-Year Average of Actual Expenditures For FY 2022 &amp; FY 2023.</a:t>
            </a:r>
          </a:p>
          <a:p>
            <a:pPr lvl="1">
              <a:spcBef>
                <a:spcPts val="1200"/>
              </a:spcBef>
            </a:pPr>
            <a:r>
              <a:rPr lang="en-US" sz="1800" u="sng">
                <a:latin typeface="Montserrat"/>
              </a:rPr>
              <a:t>Option 3</a:t>
            </a:r>
            <a:r>
              <a:rPr lang="en-US" sz="1800">
                <a:latin typeface="Montserrat"/>
              </a:rPr>
              <a:t>: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Montserrat"/>
              </a:rPr>
              <a:t>	Based On A 1-Year Annualized Average of Actual Expenditures For FY 2024.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u="sng">
                <a:latin typeface="Montserrat"/>
              </a:rPr>
              <a:t>Option 4</a:t>
            </a:r>
            <a:r>
              <a:rPr lang="en-US" sz="1800">
                <a:latin typeface="Montserrat"/>
              </a:rPr>
              <a:t>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Montserrat"/>
              </a:rPr>
              <a:t>	Hybrid Of Options 1, 2, &amp; 3 (Rounded).</a:t>
            </a:r>
          </a:p>
          <a:p>
            <a:pPr marL="0" indent="0" algn="ctr">
              <a:buNone/>
            </a:pPr>
            <a:endParaRPr lang="en-US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6F2F0-5313-FB87-BF7A-366AEE1B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128</a:t>
            </a:fld>
            <a:endParaRPr lang="en-US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64A081B-8C7C-AC61-7641-DA413914BC05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EA71F-931B-150B-8CF8-114289626C78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52909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A3C006D-EB09-9531-3B53-E029C4FDBC5A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"/>
              </a:rPr>
              <a:t>Proposed Budget Summary – City Council</a:t>
            </a:r>
            <a:br>
              <a:rPr lang="en-US" sz="2800" b="1">
                <a:latin typeface="Montserrat" panose="000005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"/>
              </a:rPr>
              <a:t>FY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7EE39-0B58-C5A6-6C9B-18B0B3A3E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503"/>
            <a:ext cx="10515600" cy="4351338"/>
          </a:xfrm>
        </p:spPr>
        <p:txBody>
          <a:bodyPr/>
          <a:lstStyle/>
          <a:p>
            <a:pPr lvl="1">
              <a:spcBef>
                <a:spcPts val="1200"/>
              </a:spcBef>
            </a:pPr>
            <a:endParaRPr lang="en-US" sz="180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6F2F0-5313-FB87-BF7A-366AEE1B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129</a:t>
            </a:fld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0249449-82E7-85A0-F3C9-6B8CA276E8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198" y="2072668"/>
          <a:ext cx="9593262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593491" imgH="3383280" progId="Excel.Sheet.12">
                  <p:embed/>
                </p:oleObj>
              </mc:Choice>
              <mc:Fallback>
                <p:oleObj name="Worksheet" r:id="rId3" imgW="9593491" imgH="3383280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0249449-82E7-85A0-F3C9-6B8CA276E8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198" y="2072668"/>
                        <a:ext cx="9593262" cy="338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BFB50D5D-24C4-097F-039A-A2A948A68F25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0E3F3-9A10-08DA-E1FE-C4687E095DD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270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C4DD7C-C1D0-BC4F-AFD8-3FFD3E1579FF}"/>
              </a:ext>
            </a:extLst>
          </p:cNvPr>
          <p:cNvSpPr txBox="1">
            <a:spLocks/>
          </p:cNvSpPr>
          <p:nvPr/>
        </p:nvSpPr>
        <p:spPr>
          <a:xfrm>
            <a:off x="719203" y="37947"/>
            <a:ext cx="11145792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133964"/>
                </a:solidFill>
                <a:latin typeface="Montserrat" pitchFamily="2" charset="77"/>
              </a:rPr>
              <a:t>Budget Focus Areas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7B7C-D7ED-D542-AF0B-5B562F71380E}"/>
              </a:ext>
            </a:extLst>
          </p:cNvPr>
          <p:cNvSpPr/>
          <p:nvPr/>
        </p:nvSpPr>
        <p:spPr>
          <a:xfrm>
            <a:off x="523104" y="963046"/>
            <a:ext cx="13056972" cy="706806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41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1AE7A0-0CB2-0E95-2C63-6C3AE1C5DA8E}"/>
              </a:ext>
            </a:extLst>
          </p:cNvPr>
          <p:cNvSpPr/>
          <p:nvPr/>
        </p:nvSpPr>
        <p:spPr>
          <a:xfrm>
            <a:off x="8208046" y="3527757"/>
            <a:ext cx="2743200" cy="1828800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Montserrat" pitchFamily="2" charset="77"/>
              </a:rPr>
              <a:t>Park Development &amp; Improvements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0C46D6-3397-C488-7362-C4B40DAD9ECA}"/>
              </a:ext>
            </a:extLst>
          </p:cNvPr>
          <p:cNvSpPr/>
          <p:nvPr/>
        </p:nvSpPr>
        <p:spPr>
          <a:xfrm>
            <a:off x="4874136" y="3527757"/>
            <a:ext cx="2743200" cy="1828800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Montserrat" pitchFamily="2" charset="77"/>
              </a:rPr>
              <a:t>Enhanced </a:t>
            </a:r>
          </a:p>
          <a:p>
            <a:pPr algn="ctr"/>
            <a:r>
              <a:rPr lang="en-US" sz="1400" b="1">
                <a:latin typeface="Montserrat" pitchFamily="2" charset="77"/>
              </a:rPr>
              <a:t>Public Safety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20E74F-501D-C9C6-AA8B-D00CA9A0C200}"/>
              </a:ext>
            </a:extLst>
          </p:cNvPr>
          <p:cNvSpPr/>
          <p:nvPr/>
        </p:nvSpPr>
        <p:spPr>
          <a:xfrm>
            <a:off x="1361303" y="1385055"/>
            <a:ext cx="2743200" cy="1828800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Operational Improvements &amp; Cost Containment Initiatives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FFB7B3-30B5-81B7-E87C-B07F6AFAE5C5}"/>
              </a:ext>
            </a:extLst>
          </p:cNvPr>
          <p:cNvSpPr/>
          <p:nvPr/>
        </p:nvSpPr>
        <p:spPr>
          <a:xfrm>
            <a:off x="1361303" y="3582678"/>
            <a:ext cx="2743200" cy="1828800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Montserrat" pitchFamily="2" charset="77"/>
              </a:rPr>
              <a:t>Streets, Transportation &amp; Drainage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82485-47BB-1A1D-6CC4-8FFDAD4E494A}"/>
              </a:ext>
            </a:extLst>
          </p:cNvPr>
          <p:cNvSpPr/>
          <p:nvPr/>
        </p:nvSpPr>
        <p:spPr>
          <a:xfrm>
            <a:off x="4874136" y="1393925"/>
            <a:ext cx="2743200" cy="1828800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>
                <a:solidFill>
                  <a:schemeClr val="bg1"/>
                </a:solidFill>
                <a:effectLst/>
                <a:latin typeface="Montserrat" pitchFamily="2" charset="77"/>
              </a:rPr>
              <a:t>Organizational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Excellence &amp; Strategic Service Delivery</a:t>
            </a:r>
            <a:endParaRPr lang="en-US" sz="1400" b="1" i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32A56-B527-7449-9EB8-1BBF0FDF2BEA}"/>
              </a:ext>
            </a:extLst>
          </p:cNvPr>
          <p:cNvSpPr/>
          <p:nvPr/>
        </p:nvSpPr>
        <p:spPr>
          <a:xfrm>
            <a:off x="8208046" y="1381985"/>
            <a:ext cx="2743200" cy="1828800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Montserrat" pitchFamily="2" charset="77"/>
              </a:rPr>
              <a:t>Water &amp; Wastewater Utilities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3025D-D560-6EF9-65E6-16FB75FF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333503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53839898-8A3D-7276-EBE1-787F9D4065F5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"/>
              </a:rPr>
              <a:t>Options - City Council’s Budget (Summary) </a:t>
            </a:r>
            <a:br>
              <a:rPr lang="en-US" sz="2800" b="1">
                <a:latin typeface="Montserrat" panose="000005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"/>
              </a:rPr>
              <a:t>FY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7EE39-0B58-C5A6-6C9B-18B0B3A3E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1200"/>
              </a:spcBef>
            </a:pPr>
            <a:endParaRPr lang="en-US" sz="180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6F2F0-5313-FB87-BF7A-366AEE1B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130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E257918-E860-113D-8AAD-44535E53D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271566"/>
              </p:ext>
            </p:extLst>
          </p:nvPr>
        </p:nvGraphicFramePr>
        <p:xfrm>
          <a:off x="1039674" y="2442401"/>
          <a:ext cx="99822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982328" imgH="3733691" progId="Excel.Sheet.12">
                  <p:embed/>
                </p:oleObj>
              </mc:Choice>
              <mc:Fallback>
                <p:oleObj name="Worksheet" r:id="rId3" imgW="9982328" imgH="3733691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E257918-E860-113D-8AAD-44535E53D5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9674" y="2442401"/>
                        <a:ext cx="9982200" cy="373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09B57C29-80B4-5971-20F7-514506E9537F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AEDFB-21B0-D03C-8E1B-3F2C0CFB7CF6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54628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8A5FB77E-FA06-D234-DEA6-B1FE7653F30E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"/>
              </a:rPr>
              <a:t>Options - Council Budget (Support Cost Line-Items) </a:t>
            </a:r>
            <a:br>
              <a:rPr lang="en-US" sz="2800" b="1">
                <a:latin typeface="Montserrat" panose="000005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"/>
              </a:rPr>
              <a:t>FY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7EE39-0B58-C5A6-6C9B-18B0B3A3E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1200"/>
              </a:spcBef>
            </a:pPr>
            <a:endParaRPr lang="en-US" sz="180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6F2F0-5313-FB87-BF7A-366AEE1B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131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DD3E1E-B703-1652-569E-A6E9BAAFB0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839278"/>
              </p:ext>
            </p:extLst>
          </p:nvPr>
        </p:nvGraphicFramePr>
        <p:xfrm>
          <a:off x="867453" y="2127704"/>
          <a:ext cx="9982200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982328" imgH="4053731" progId="Excel.Sheet.12">
                  <p:embed/>
                </p:oleObj>
              </mc:Choice>
              <mc:Fallback>
                <p:oleObj name="Worksheet" r:id="rId3" imgW="9982328" imgH="4053731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7DD3E1E-B703-1652-569E-A6E9BAAFB0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7453" y="2127704"/>
                        <a:ext cx="9982200" cy="405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D69DBBE-0084-8639-72B9-B22E96C1A5AB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A43A1-7BE2-9805-C1AA-2B9AC8B5C625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935206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C8845197-AE07-7C02-04B0-C323B87B69A7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79" y="453101"/>
            <a:ext cx="10265568" cy="10619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Montserrat"/>
              </a:rPr>
              <a:t>Proposed Budget – City Council FY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7EE39-0B58-C5A6-6C9B-18B0B3A3E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spcBef>
                <a:spcPts val="1200"/>
              </a:spcBef>
              <a:buNone/>
            </a:pPr>
            <a:endParaRPr lang="en-US" sz="1800">
              <a:latin typeface="Montserrat" panose="00000500000000000000" pitchFamily="2" charset="0"/>
            </a:endParaRPr>
          </a:p>
          <a:p>
            <a:pPr marL="457200" lvl="1" indent="0" algn="ctr">
              <a:spcBef>
                <a:spcPts val="1200"/>
              </a:spcBef>
              <a:buNone/>
            </a:pPr>
            <a:endParaRPr lang="en-US" sz="1800"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>
                <a:latin typeface="Montserrat" panose="00000500000000000000" pitchFamily="2" charset="0"/>
              </a:rPr>
              <a:t>Direction To Staff Regarding City Council’s Budget For Next Fiscal Year 2025.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>
                <a:latin typeface="Montserrat" panose="00000500000000000000" pitchFamily="2" charset="0"/>
              </a:rPr>
              <a:t>Option 1:    Same As Current Approved Budget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>
                <a:latin typeface="Montserrat" panose="00000500000000000000" pitchFamily="2" charset="0"/>
              </a:rPr>
              <a:t>Option 2:    2-Year Average of Actual Expenditures For FY 2022 &amp; FY 2023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>
                <a:latin typeface="Montserrat" panose="00000500000000000000" pitchFamily="2" charset="0"/>
              </a:rPr>
              <a:t>Option 3:    1-Year Annualized Average of Actual Expenditures For FY 2024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>
                <a:latin typeface="Montserrat" panose="00000500000000000000" pitchFamily="2" charset="0"/>
              </a:rPr>
              <a:t>Option 4:    Hybrid Of Options 1, 2, &amp; 3 (Rounded).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>
                <a:latin typeface="Montserrat" panose="00000500000000000000" pitchFamily="2" charset="0"/>
              </a:rPr>
              <a:t>Other Options?</a:t>
            </a: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6F2F0-5313-FB87-BF7A-366AEE1B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132</a:t>
            </a:fld>
            <a:endParaRPr lang="en-US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14BB1E7B-A6AF-FBCE-7210-91BA8BD1745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F455A6-879C-BFA5-1634-F6D0FC398372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437355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fountain&#10;&#10;Description automatically generated">
            <a:extLst>
              <a:ext uri="{FF2B5EF4-FFF2-40B4-BE49-F238E27FC236}">
                <a16:creationId xmlns:a16="http://schemas.microsoft.com/office/drawing/2014/main" id="{12666CC0-B3F3-6CEB-8A4C-29371D0D1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2" r="20752"/>
          <a:stretch/>
        </p:blipFill>
        <p:spPr>
          <a:xfrm>
            <a:off x="4809709" y="1282359"/>
            <a:ext cx="7429480" cy="55787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C4DD7C-C1D0-BC4F-AFD8-3FFD3E1579FF}"/>
              </a:ext>
            </a:extLst>
          </p:cNvPr>
          <p:cNvSpPr txBox="1">
            <a:spLocks/>
          </p:cNvSpPr>
          <p:nvPr/>
        </p:nvSpPr>
        <p:spPr>
          <a:xfrm>
            <a:off x="825843" y="172078"/>
            <a:ext cx="1051560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en-US" sz="4400" kern="0">
                <a:solidFill>
                  <a:srgbClr val="133964"/>
                </a:solidFill>
                <a:latin typeface="Montserrat" pitchFamily="2" charset="77"/>
              </a:rPr>
              <a:t>City Council’s Budget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en-US" sz="4400" kern="0">
                <a:solidFill>
                  <a:srgbClr val="133964"/>
                </a:solidFill>
                <a:latin typeface="Montserrat" pitchFamily="2" charset="77"/>
              </a:rPr>
              <a:t>Priorities &amp; Direction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BE3BE1-F662-344D-B750-DA632E20B1A1}"/>
              </a:ext>
            </a:extLst>
          </p:cNvPr>
          <p:cNvSpPr txBox="1">
            <a:spLocks/>
          </p:cNvSpPr>
          <p:nvPr/>
        </p:nvSpPr>
        <p:spPr>
          <a:xfrm>
            <a:off x="639098" y="2482360"/>
            <a:ext cx="4170612" cy="3178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altLang="en-US" sz="1700" kern="0">
                <a:solidFill>
                  <a:srgbClr val="133964"/>
                </a:solidFill>
                <a:latin typeface="Montserrat"/>
              </a:rPr>
              <a:t>Are City Council’s Priority Programs &amp; Services Included in the Proposed Budget for FY 2025?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1700" kern="0">
                <a:solidFill>
                  <a:srgbClr val="133964"/>
                </a:solidFill>
                <a:latin typeface="Montserrat"/>
              </a:rPr>
              <a:t>Are City Council’s Priority Capital Improvement Projects (CIPs) Included in the Proposed Budget for </a:t>
            </a:r>
            <a:r>
              <a: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133964"/>
                </a:solidFill>
                <a:effectLst/>
                <a:uLnTx/>
                <a:uFillTx/>
                <a:latin typeface="Montserrat"/>
              </a:rPr>
              <a:t>FY 2025</a:t>
            </a:r>
            <a:r>
              <a:rPr lang="en-US" altLang="en-US" sz="1700" kern="0">
                <a:solidFill>
                  <a:srgbClr val="133964"/>
                </a:solidFill>
                <a:latin typeface="Montserrat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1700" kern="0">
                <a:solidFill>
                  <a:srgbClr val="133964"/>
                </a:solidFill>
                <a:latin typeface="Montserrat"/>
              </a:rPr>
              <a:t>Any Other Budget Related Items or Direction to City Manager Pertaining to the Proposed Budget for FY 2025?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7B7C-D7ED-D542-AF0B-5B562F71380E}"/>
              </a:ext>
            </a:extLst>
          </p:cNvPr>
          <p:cNvSpPr/>
          <p:nvPr/>
        </p:nvSpPr>
        <p:spPr>
          <a:xfrm>
            <a:off x="523104" y="1282359"/>
            <a:ext cx="13056972" cy="706806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3" y="6185239"/>
            <a:ext cx="430514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8A69D-AB76-4B59-9900-13796FAF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47766" cy="365125"/>
          </a:xfrm>
        </p:spPr>
        <p:txBody>
          <a:bodyPr/>
          <a:lstStyle/>
          <a:p>
            <a:fld id="{C2F9BA92-9B35-D447-A5BB-0388F69077FB}" type="slidenum">
              <a:rPr lang="en-US" dirty="0" smtClean="0">
                <a:solidFill>
                  <a:schemeClr val="bg1"/>
                </a:solidFill>
                <a:latin typeface="Montserrat" pitchFamily="2" charset="77"/>
              </a:rPr>
              <a:t>133</a:t>
            </a:fld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735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Operational Improvements &amp; Cost Containment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14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611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453101"/>
            <a:ext cx="10282703" cy="1061911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Operational Improvements Implemented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852" y="2107538"/>
            <a:ext cx="10658301" cy="3965120"/>
          </a:xfrm>
        </p:spPr>
        <p:txBody>
          <a:bodyPr>
            <a:noAutofit/>
          </a:bodyPr>
          <a:lstStyle/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Created strong business team focused on customer services and accountability.</a:t>
            </a:r>
          </a:p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Improved City Council Agenda Management System &amp; Process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Implemented new electronic agenda management system.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Increased transparency of agenda materials for both the council and the public.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Standardized workflow review and approval processes to improve efficiency.</a:t>
            </a:r>
          </a:p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Enhanced Community Engagement and Transparency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Quarterly Newsletter mailed to every address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Weekly Friday Reports Posted Online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Responses to Open Records Request are displayed to public on website (GovQA)</a:t>
            </a:r>
          </a:p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Created Centralized Purchasing Function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Centralized the city's procurement and contract management processes to ensure compliance and efficiency.</a:t>
            </a:r>
          </a:p>
          <a:p>
            <a:pPr lvl="1"/>
            <a:r>
              <a:rPr lang="en-US" sz="1600">
                <a:latin typeface="Montserrat" pitchFamily="2" charset="77"/>
              </a:rPr>
              <a:t>I</a:t>
            </a:r>
            <a:r>
              <a:rPr lang="en-US" sz="1600">
                <a:effectLst/>
                <a:latin typeface="Montserrat" pitchFamily="2" charset="77"/>
              </a:rPr>
              <a:t>n the past, purchasing was decentralized which led to inconsistent processes across the organization and ineffective contract management.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15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212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Operational Improvements Planned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523" y="2411613"/>
            <a:ext cx="10658301" cy="3417139"/>
          </a:xfrm>
        </p:spPr>
        <p:txBody>
          <a:bodyPr>
            <a:noAutofit/>
          </a:bodyPr>
          <a:lstStyle/>
          <a:p>
            <a:r>
              <a:rPr lang="en-US" sz="1800">
                <a:solidFill>
                  <a:srgbClr val="000000"/>
                </a:solidFill>
                <a:latin typeface="Montserrat" pitchFamily="2" charset="77"/>
              </a:rPr>
              <a:t>Creation of new 311 customer service center by March 2025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Improve customer service experience and increase access to services for residents.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Centralize customer requests from a variety of platforms (e.g. phone, email, app, etc.).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Data will drive performance improvement and better outcomes.</a:t>
            </a:r>
          </a:p>
          <a:p>
            <a:r>
              <a:rPr lang="en-US" sz="1800">
                <a:solidFill>
                  <a:srgbClr val="000000"/>
                </a:solidFill>
                <a:latin typeface="Montserrat" pitchFamily="2" charset="77"/>
              </a:rPr>
              <a:t>Launch of Lean Government Initiative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Formalizes process to systematically review operations and make improvements that increase operational efficiency and cost effectiveness.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Presentation detailing this new program will be outlined on August 6</a:t>
            </a:r>
            <a:r>
              <a:rPr lang="en-US" sz="1400" baseline="30000">
                <a:solidFill>
                  <a:srgbClr val="000000"/>
                </a:solidFill>
                <a:latin typeface="Montserrat" pitchFamily="2" charset="77"/>
              </a:rPr>
              <a:t>th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.</a:t>
            </a:r>
          </a:p>
          <a:p>
            <a:r>
              <a:rPr lang="en-US" sz="1800">
                <a:solidFill>
                  <a:srgbClr val="000000"/>
                </a:solidFill>
                <a:latin typeface="Montserrat" pitchFamily="2" charset="77"/>
              </a:rPr>
              <a:t>Development of Performance Management and Open Data program</a:t>
            </a:r>
          </a:p>
          <a:p>
            <a:pPr lvl="1"/>
            <a:r>
              <a:rPr lang="en-US" altLang="en-US" sz="1400">
                <a:latin typeface="Montserrat" pitchFamily="2" charset="77"/>
              </a:rPr>
              <a:t>Link strategic plan vision, strategic focus, objectives, action items, and key performance indicators (KPIs). </a:t>
            </a:r>
            <a:endParaRPr lang="en-US" sz="1400">
              <a:solidFill>
                <a:srgbClr val="000000"/>
              </a:solidFill>
              <a:latin typeface="Montserrat" pitchFamily="2" charset="77"/>
            </a:endParaRP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City Council approved contracts for new performance management software solution in April 2024.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Montserrat" pitchFamily="2" charset="77"/>
              </a:rPr>
              <a:t>Program expected to ”go live” this fall.</a:t>
            </a:r>
            <a:endParaRPr lang="en-US" sz="1400">
              <a:solidFill>
                <a:srgbClr val="000000"/>
              </a:solidFill>
              <a:highlight>
                <a:srgbClr val="FFFF00"/>
              </a:highlight>
              <a:latin typeface="Montserrat" pitchFamily="2" charset="77"/>
            </a:endParaRPr>
          </a:p>
          <a:p>
            <a:endParaRPr lang="en-US" sz="1400" b="0" i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16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3322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Cost Containment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020" y="2323915"/>
            <a:ext cx="10658301" cy="3654098"/>
          </a:xfrm>
        </p:spPr>
        <p:txBody>
          <a:bodyPr>
            <a:noAutofit/>
          </a:bodyPr>
          <a:lstStyle/>
          <a:p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Evaluated building inspection processes and proposed in house inspection </a:t>
            </a:r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p</a:t>
            </a:r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rogram.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Proposed changes will yield approximately $1.7 million in annual savings.</a:t>
            </a:r>
          </a:p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Completed benchmarking analysis and recommended new development services rate structure to offset actual costs incurred and better align with our peer cities.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Fee changes will generate approximately $1.75 million in additional revenue on an annual basis.</a:t>
            </a:r>
          </a:p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Improved</a:t>
            </a:r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 Utility Billing Operations.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Increased customer service standards.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Updated policies and created data driven performance metrics to assess efficiency. </a:t>
            </a:r>
          </a:p>
          <a:p>
            <a:pPr lvl="1"/>
            <a:r>
              <a:rPr lang="en-US" sz="1600" b="0" i="0">
                <a:solidFill>
                  <a:srgbClr val="000000"/>
                </a:solidFill>
                <a:effectLst/>
                <a:latin typeface="Montserrat" pitchFamily="2" charset="77"/>
              </a:rPr>
              <a:t>Increased collection rate to 99+% resulting in an additional $2.5 million in Water and Wastewater revenue each year. </a:t>
            </a:r>
          </a:p>
          <a:p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Began implementation of a new electronic time and attendance system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 pitchFamily="2" charset="77"/>
              </a:rPr>
              <a:t>Significant cost savings and productivity improvements will result from transitioning from a mostly manual process to an automated software system.</a:t>
            </a:r>
            <a:endParaRPr lang="en-US" sz="1600" b="0" i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457200" lvl="1" indent="0">
              <a:buNone/>
            </a:pPr>
            <a:endParaRPr lang="en-US" sz="1600">
              <a:solidFill>
                <a:srgbClr val="000000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17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988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Cost Containment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56" y="2246520"/>
            <a:ext cx="10658301" cy="37804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Reviewed operations, increased efficiency, and proposed the net elimination of 10 FTEs.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Montserrat"/>
              </a:rPr>
              <a:t>Eliminated Assistant City Manager, Director of Public Works and Director of Human Resources positions to reduce costs by $866,712 per year. </a:t>
            </a:r>
            <a:endParaRPr lang="en-US" sz="2000">
              <a:solidFill>
                <a:srgbClr val="000000"/>
              </a:solidFill>
              <a:latin typeface="Montserrat" pitchFamily="2" charset="77"/>
            </a:endParaRPr>
          </a:p>
          <a:p>
            <a:pPr lvl="1"/>
            <a:r>
              <a:rPr lang="en-US" sz="2000">
                <a:solidFill>
                  <a:srgbClr val="000000"/>
                </a:solidFill>
                <a:latin typeface="Montserrat"/>
              </a:rPr>
              <a:t>Proposed creation of new </a:t>
            </a:r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311 service and centralized procurement, payroll, and call taking operations across the city.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Montserrat"/>
              </a:rPr>
              <a:t>Removes siloed and inefficient service model.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Montserrat"/>
              </a:rPr>
              <a:t>E</a:t>
            </a:r>
            <a:r>
              <a:rPr lang="en-US" b="0" i="0">
                <a:solidFill>
                  <a:srgbClr val="000000"/>
                </a:solidFill>
                <a:effectLst/>
                <a:latin typeface="Montserrat"/>
              </a:rPr>
              <a:t>liminates 7 FTEs across the organization.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Montserrat"/>
              </a:rPr>
              <a:t>Reduces </a:t>
            </a:r>
            <a:r>
              <a:rPr lang="en-US" b="0" i="0">
                <a:solidFill>
                  <a:srgbClr val="000000"/>
                </a:solidFill>
                <a:effectLst/>
                <a:latin typeface="Montserrat"/>
              </a:rPr>
              <a:t>annual costs by $</a:t>
            </a:r>
            <a:r>
              <a:rPr lang="en-US">
                <a:solidFill>
                  <a:srgbClr val="000000"/>
                </a:solidFill>
                <a:latin typeface="Montserrat"/>
              </a:rPr>
              <a:t>589,531</a:t>
            </a:r>
            <a:r>
              <a:rPr lang="en-US" b="0" i="0">
                <a:solidFill>
                  <a:srgbClr val="000000"/>
                </a:solidFill>
                <a:effectLst/>
                <a:latin typeface="Montserrat"/>
              </a:rPr>
              <a:t> and realizes a soft cost savings to Water Utilities of $287,099.</a:t>
            </a:r>
          </a:p>
          <a:p>
            <a:r>
              <a:rPr lang="en-US" sz="2000">
                <a:solidFill>
                  <a:srgbClr val="000000"/>
                </a:solidFill>
                <a:latin typeface="Montserrat"/>
              </a:rPr>
              <a:t>In total, the proposed reduction in positions represents a </a:t>
            </a:r>
            <a:r>
              <a:rPr lang="en-US" sz="2000" u="sng">
                <a:solidFill>
                  <a:srgbClr val="000000"/>
                </a:solidFill>
                <a:latin typeface="Montserrat"/>
              </a:rPr>
              <a:t>$1,456,243 annual cost savings to the city</a:t>
            </a:r>
            <a:r>
              <a:rPr lang="en-US" sz="2000">
                <a:solidFill>
                  <a:srgbClr val="000000"/>
                </a:solidFill>
                <a:latin typeface="Montserrat"/>
              </a:rPr>
              <a:t>.</a:t>
            </a:r>
            <a:endParaRPr lang="en-US" sz="2000" b="0" i="0">
              <a:solidFill>
                <a:srgbClr val="000000"/>
              </a:solidFill>
              <a:effectLst/>
              <a:latin typeface="Montserra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18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614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Cost Containment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021" y="2220118"/>
            <a:ext cx="10515600" cy="38525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solidFill>
                  <a:srgbClr val="000000"/>
                </a:solidFill>
                <a:latin typeface="Montserrat"/>
              </a:rPr>
              <a:t>Created n</a:t>
            </a:r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ew </a:t>
            </a:r>
            <a:r>
              <a:rPr lang="en-US" sz="2000">
                <a:solidFill>
                  <a:srgbClr val="000000"/>
                </a:solidFill>
                <a:latin typeface="Montserrat"/>
              </a:rPr>
              <a:t>l</a:t>
            </a:r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egislative program and applied for over $100 million in grant funding.</a:t>
            </a:r>
            <a:endParaRPr lang="en-US" altLang="en-US" sz="2000">
              <a:latin typeface="Montserrat"/>
            </a:endParaRPr>
          </a:p>
          <a:p>
            <a:pPr lvl="1" fontAlgn="base"/>
            <a:r>
              <a:rPr lang="en-US" altLang="en-US" sz="2000">
                <a:latin typeface="Montserrat"/>
              </a:rPr>
              <a:t>Developed comprehensive grants tracking portal to monitor legislative contacts, grants, and projects.</a:t>
            </a:r>
          </a:p>
          <a:p>
            <a:pPr lvl="1" fontAlgn="base"/>
            <a:r>
              <a:rPr lang="en-US" altLang="en-US" sz="2000">
                <a:latin typeface="Montserrat"/>
              </a:rPr>
              <a:t>Aggressively pursued advocacy efforts with legislative partners.</a:t>
            </a:r>
            <a:endParaRPr lang="en-US" sz="2000" b="0" i="0">
              <a:solidFill>
                <a:srgbClr val="000000"/>
              </a:solidFill>
              <a:effectLst/>
              <a:latin typeface="Montserrat"/>
            </a:endParaRPr>
          </a:p>
          <a:p>
            <a:r>
              <a:rPr lang="en-US" sz="2000">
                <a:solidFill>
                  <a:srgbClr val="000000"/>
                </a:solidFill>
                <a:latin typeface="Montserrat"/>
              </a:rPr>
              <a:t>Prepared new water and wastewater impact fee study and recommended to Council fee increases to cover a larger share of our costs.</a:t>
            </a:r>
          </a:p>
          <a:p>
            <a:pPr lvl="1"/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These fee increases are expected to generate an additional $</a:t>
            </a:r>
            <a:r>
              <a:rPr lang="en-US" sz="2000">
                <a:solidFill>
                  <a:srgbClr val="000000"/>
                </a:solidFill>
                <a:latin typeface="Montserrat"/>
              </a:rPr>
              <a:t>6.2 Million </a:t>
            </a:r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in revenue for FY 2024-25.</a:t>
            </a:r>
          </a:p>
          <a:p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Combined cost containment initiatives proposed in the coming budget generate approximately </a:t>
            </a:r>
            <a:r>
              <a:rPr lang="en-US" sz="2000" b="0" i="0" u="sng">
                <a:solidFill>
                  <a:srgbClr val="000000"/>
                </a:solidFill>
                <a:effectLst/>
                <a:latin typeface="Montserrat"/>
              </a:rPr>
              <a:t>$</a:t>
            </a:r>
            <a:r>
              <a:rPr lang="en-US" sz="2000" u="sng">
                <a:solidFill>
                  <a:srgbClr val="000000"/>
                </a:solidFill>
                <a:latin typeface="Montserrat"/>
              </a:rPr>
              <a:t>13.61</a:t>
            </a:r>
            <a:r>
              <a:rPr lang="en-US" sz="2000" b="0" i="0" u="sng">
                <a:solidFill>
                  <a:srgbClr val="000000"/>
                </a:solidFill>
                <a:effectLst/>
                <a:latin typeface="Montserrat"/>
              </a:rPr>
              <a:t> </a:t>
            </a:r>
            <a:r>
              <a:rPr lang="en-US" sz="2000" u="sng">
                <a:solidFill>
                  <a:srgbClr val="000000"/>
                </a:solidFill>
                <a:latin typeface="Montserrat"/>
              </a:rPr>
              <a:t>Million</a:t>
            </a:r>
            <a:r>
              <a:rPr lang="en-US" sz="2000" b="0" i="0" u="sng">
                <a:solidFill>
                  <a:srgbClr val="000000"/>
                </a:solidFill>
                <a:effectLst/>
                <a:latin typeface="Montserrat"/>
              </a:rPr>
              <a:t> in </a:t>
            </a:r>
            <a:r>
              <a:rPr lang="en-US" sz="2000" b="1" i="0" u="sng">
                <a:solidFill>
                  <a:srgbClr val="000000"/>
                </a:solidFill>
                <a:effectLst/>
                <a:latin typeface="Montserrat"/>
              </a:rPr>
              <a:t>annual</a:t>
            </a:r>
            <a:r>
              <a:rPr lang="en-US" sz="2000" b="0" i="0" u="sng">
                <a:solidFill>
                  <a:srgbClr val="000000"/>
                </a:solidFill>
                <a:effectLst/>
                <a:latin typeface="Montserrat"/>
              </a:rPr>
              <a:t> cost reductions and increased revenues</a:t>
            </a:r>
            <a:r>
              <a:rPr lang="en-US" sz="2000" b="0" i="0">
                <a:solidFill>
                  <a:srgbClr val="000000"/>
                </a:solidFill>
                <a:effectLst/>
                <a:latin typeface="Montserrat"/>
              </a:rPr>
              <a:t>.</a:t>
            </a:r>
          </a:p>
          <a:p>
            <a:endParaRPr lang="en-US" sz="1800" b="0" i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19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106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Montserrat" pitchFamily="2" charset="77"/>
              </a:rPr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886" y="2144582"/>
            <a:ext cx="10006914" cy="3453412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spc="-108">
                <a:latin typeface="Montserrat" pitchFamily="2" charset="77"/>
                <a:cs typeface="Arial"/>
              </a:rPr>
              <a:t>  Budget Process Overview and Strategic Plan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spc="-108">
                <a:latin typeface="Montserrat" pitchFamily="2" charset="77"/>
                <a:cs typeface="Arial"/>
              </a:rPr>
              <a:t>  Key</a:t>
            </a:r>
            <a:r>
              <a:rPr lang="en-US" sz="2200" spc="-60">
                <a:latin typeface="Montserrat" pitchFamily="2" charset="77"/>
                <a:cs typeface="Arial"/>
              </a:rPr>
              <a:t> Budget</a:t>
            </a:r>
            <a:r>
              <a:rPr lang="en-US" sz="2200" spc="-63">
                <a:latin typeface="Montserrat" pitchFamily="2" charset="77"/>
                <a:cs typeface="Arial"/>
              </a:rPr>
              <a:t> </a:t>
            </a:r>
            <a:r>
              <a:rPr lang="en-US" sz="2200" spc="-26">
                <a:latin typeface="Montserrat" pitchFamily="2" charset="77"/>
                <a:cs typeface="Arial"/>
              </a:rPr>
              <a:t>Initiatives</a:t>
            </a:r>
            <a:r>
              <a:rPr lang="en-US" sz="2200" spc="-31">
                <a:latin typeface="Montserrat" pitchFamily="2" charset="77"/>
                <a:cs typeface="Arial"/>
              </a:rPr>
              <a:t> </a:t>
            </a:r>
            <a:r>
              <a:rPr lang="en-US" sz="2200" spc="-63">
                <a:latin typeface="Montserrat" pitchFamily="2" charset="77"/>
                <a:cs typeface="Arial"/>
              </a:rPr>
              <a:t>and</a:t>
            </a:r>
            <a:r>
              <a:rPr lang="en-US" sz="2200" spc="-60">
                <a:latin typeface="Montserrat" pitchFamily="2" charset="77"/>
                <a:cs typeface="Arial"/>
              </a:rPr>
              <a:t> </a:t>
            </a:r>
            <a:r>
              <a:rPr lang="en-US" sz="2200" spc="-99">
                <a:latin typeface="Montserrat" pitchFamily="2" charset="77"/>
                <a:cs typeface="Arial"/>
              </a:rPr>
              <a:t>Focus</a:t>
            </a:r>
            <a:r>
              <a:rPr lang="en-US" sz="2200" spc="-57">
                <a:latin typeface="Montserrat" pitchFamily="2" charset="77"/>
                <a:cs typeface="Arial"/>
              </a:rPr>
              <a:t> </a:t>
            </a:r>
            <a:r>
              <a:rPr lang="en-US" sz="2200" spc="-6">
                <a:latin typeface="Montserrat" pitchFamily="2" charset="77"/>
                <a:cs typeface="Arial"/>
              </a:rPr>
              <a:t>Areas</a:t>
            </a:r>
            <a:endParaRPr lang="en-US" sz="2200">
              <a:latin typeface="Montserrat" pitchFamily="2" charset="77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2200">
                <a:latin typeface="Montserrat" pitchFamily="2" charset="77"/>
              </a:rPr>
              <a:t>  Proposed Fund Financials For FY 2024-25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2200">
                <a:latin typeface="Montserrat" pitchFamily="2" charset="77"/>
              </a:rPr>
              <a:t>  Proposed CIP Spending Plan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2200">
                <a:latin typeface="Montserrat" pitchFamily="2" charset="77"/>
              </a:rPr>
              <a:t>  Next Steps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2200">
                <a:latin typeface="Montserrat" pitchFamily="2" charset="77"/>
              </a:rPr>
              <a:t>  City Council Budget Options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DC56E-1F2B-ABD8-FB75-E64953D3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1315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Organizational Excellence &amp; Strategic Service 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170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51093"/>
            <a:ext cx="10515600" cy="1327552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969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 i="0">
                <a:solidFill>
                  <a:schemeClr val="bg1"/>
                </a:solidFill>
                <a:effectLst/>
                <a:latin typeface="Montserrat" pitchFamily="2" charset="77"/>
              </a:rPr>
              <a:t>Organizational Excellence</a:t>
            </a:r>
            <a:br>
              <a:rPr lang="en-US" sz="4400" b="1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sz="3100" i="0">
                <a:solidFill>
                  <a:schemeClr val="bg1"/>
                </a:solidFill>
                <a:effectLst/>
                <a:latin typeface="Montserrat" pitchFamily="2" charset="77"/>
              </a:rPr>
              <a:t>Assessing Overall Efficiency</a:t>
            </a:r>
            <a:endParaRPr lang="en-US" sz="3600" i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52CC3-BC0E-F181-54DC-1AD2DF60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CD997ED-A9DE-3072-F342-47090AB22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479659"/>
              </p:ext>
            </p:extLst>
          </p:nvPr>
        </p:nvGraphicFramePr>
        <p:xfrm>
          <a:off x="1415596" y="1956788"/>
          <a:ext cx="9152618" cy="4419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729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51093"/>
            <a:ext cx="10515600" cy="1251788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969"/>
            <a:ext cx="10515600" cy="1061911"/>
          </a:xfrm>
        </p:spPr>
        <p:txBody>
          <a:bodyPr>
            <a:normAutofit/>
          </a:bodyPr>
          <a:lstStyle/>
          <a:p>
            <a:r>
              <a:rPr lang="en-US" sz="4400" b="1" i="0">
                <a:solidFill>
                  <a:schemeClr val="bg1"/>
                </a:solidFill>
                <a:effectLst/>
                <a:latin typeface="Montserrat"/>
              </a:rPr>
              <a:t>Assessed Value Per Capita </a:t>
            </a:r>
            <a:endParaRPr lang="en-US" b="1" i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52CC3-BC0E-F181-54DC-1AD2DF60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C88CF0-9DB3-EC2D-CBC5-7E742E202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</a14:imgLayer>
                </a14:imgProps>
              </a:ext>
            </a:extLst>
          </a:blip>
          <a:srcRect l="913" t="3136" r="1461" b="6068"/>
          <a:stretch/>
        </p:blipFill>
        <p:spPr>
          <a:xfrm>
            <a:off x="1634457" y="1916555"/>
            <a:ext cx="8147512" cy="382463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5DDE49-A907-A904-98F1-016E364FC733}"/>
              </a:ext>
            </a:extLst>
          </p:cNvPr>
          <p:cNvSpPr txBox="1"/>
          <p:nvPr/>
        </p:nvSpPr>
        <p:spPr>
          <a:xfrm>
            <a:off x="4614141" y="5904597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* Based on 2023 Values</a:t>
            </a:r>
          </a:p>
        </p:txBody>
      </p:sp>
    </p:spTree>
    <p:extLst>
      <p:ext uri="{BB962C8B-B14F-4D97-AF65-F5344CB8AC3E}">
        <p14:creationId xmlns:p14="http://schemas.microsoft.com/office/powerpoint/2010/main" val="334260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51093"/>
            <a:ext cx="10508545" cy="997789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247"/>
            <a:ext cx="10515600" cy="800856"/>
          </a:xfrm>
        </p:spPr>
        <p:txBody>
          <a:bodyPr>
            <a:normAutofit/>
          </a:bodyPr>
          <a:lstStyle/>
          <a:p>
            <a:r>
              <a:rPr lang="en-US" sz="4400" b="1" i="0">
                <a:solidFill>
                  <a:schemeClr val="bg1"/>
                </a:solidFill>
                <a:effectLst/>
                <a:latin typeface="Montserrat"/>
              </a:rPr>
              <a:t>Sales Tax Per Capita</a:t>
            </a:r>
            <a:endParaRPr lang="en-US" sz="3600" b="1" i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52CC3-BC0E-F181-54DC-1AD2DF60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8978" y="6288174"/>
            <a:ext cx="2743200" cy="365125"/>
          </a:xfrm>
        </p:spPr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B959A76-C34B-36BD-829C-1FA81BDE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536" y="1467555"/>
            <a:ext cx="8571872" cy="52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3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3337"/>
            <a:ext cx="10011033" cy="571675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chemeClr val="bg1"/>
                </a:solidFill>
                <a:latin typeface="Montserrat" pitchFamily="2" charset="77"/>
              </a:rPr>
              <a:t>Market-Based Employee Compensation, Benefits Program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469F3-58EE-B882-7D7B-E4A28951B6D5}"/>
              </a:ext>
            </a:extLst>
          </p:cNvPr>
          <p:cNvSpPr/>
          <p:nvPr/>
        </p:nvSpPr>
        <p:spPr>
          <a:xfrm>
            <a:off x="1204595" y="2220117"/>
            <a:ext cx="2989749" cy="3694545"/>
          </a:xfrm>
          <a:prstGeom prst="rect">
            <a:avLst/>
          </a:prstGeom>
          <a:solidFill>
            <a:srgbClr val="0F79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b="1">
                <a:latin typeface="Montserrat" pitchFamily="2" charset="77"/>
              </a:rPr>
              <a:t>Employee </a:t>
            </a:r>
          </a:p>
          <a:p>
            <a:pPr algn="ctr"/>
            <a:r>
              <a:rPr lang="en-US" altLang="en-US" sz="1600" b="1">
                <a:latin typeface="Montserrat" pitchFamily="2" charset="77"/>
              </a:rPr>
              <a:t>Compensation</a:t>
            </a:r>
          </a:p>
          <a:p>
            <a:pPr algn="ctr"/>
            <a:endParaRPr lang="en-US" sz="1200" b="0" i="0">
              <a:solidFill>
                <a:schemeClr val="bg1"/>
              </a:solidFill>
              <a:effectLst/>
              <a:latin typeface="Montserrat" pitchFamily="2" charset="7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C</a:t>
            </a:r>
            <a:r>
              <a:rPr lang="en-US" sz="1200" b="0" i="0">
                <a:solidFill>
                  <a:schemeClr val="bg1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ompetitive compensation philosophy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P</a:t>
            </a:r>
            <a:r>
              <a:rPr lang="en-US" sz="1200" b="0" i="0">
                <a:solidFill>
                  <a:schemeClr val="bg1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eer </a:t>
            </a:r>
            <a:r>
              <a:rPr lang="en-US" sz="12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c</a:t>
            </a:r>
            <a:r>
              <a:rPr lang="en-US" sz="1200" b="0" i="0">
                <a:solidFill>
                  <a:schemeClr val="bg1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omparisons and job benchmarks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N</a:t>
            </a:r>
            <a:r>
              <a:rPr lang="en-US" sz="1200" b="0" i="0">
                <a:solidFill>
                  <a:schemeClr val="bg1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ew salary guide structure with paygrades of job families/job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O</a:t>
            </a:r>
            <a:r>
              <a:rPr lang="en-US" sz="1200" b="0" i="0">
                <a:solidFill>
                  <a:schemeClr val="bg1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ther compensation pay or incentive(s) to assist in recruiting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>
              <a:solidFill>
                <a:schemeClr val="bg1"/>
              </a:solidFill>
              <a:effectLst/>
              <a:latin typeface="Montserrat" pitchFamily="2" charset="7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4.5% merit increase budgeted </a:t>
            </a:r>
            <a:endParaRPr lang="en-US" sz="1200" b="0" i="0">
              <a:solidFill>
                <a:schemeClr val="bg1"/>
              </a:solidFill>
              <a:effectLst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25EFC-B4BE-D633-FF5D-FE550A99D3CB}"/>
              </a:ext>
            </a:extLst>
          </p:cNvPr>
          <p:cNvSpPr/>
          <p:nvPr/>
        </p:nvSpPr>
        <p:spPr>
          <a:xfrm>
            <a:off x="4544053" y="2220118"/>
            <a:ext cx="2989749" cy="3694545"/>
          </a:xfrm>
          <a:prstGeom prst="rect">
            <a:avLst/>
          </a:prstGeom>
          <a:solidFill>
            <a:srgbClr val="0F79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r>
              <a:rPr lang="en-US" altLang="en-US" sz="1600" b="1">
                <a:latin typeface="Montserrat" pitchFamily="2" charset="77"/>
              </a:rPr>
              <a:t>10 Peer Cities to Target in the Corridor</a:t>
            </a:r>
          </a:p>
          <a:p>
            <a:pPr eaLnBrk="1" hangingPunct="1">
              <a:buFontTx/>
              <a:buNone/>
            </a:pPr>
            <a:endParaRPr lang="en-US" altLang="en-US" sz="1200">
              <a:latin typeface="Montserrat" pitchFamily="2" charset="77"/>
            </a:endParaRP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Austin</a:t>
            </a: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Buda</a:t>
            </a: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Cedar Park</a:t>
            </a: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Georgetown</a:t>
            </a: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Leander</a:t>
            </a: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New Braunfels </a:t>
            </a:r>
          </a:p>
          <a:p>
            <a:pPr algn="ctr" eaLnBrk="1" hangingPunct="1">
              <a:buNone/>
            </a:pPr>
            <a:r>
              <a:rPr lang="en-US" altLang="en-US" sz="1200">
                <a:latin typeface="Montserrat" pitchFamily="2" charset="77"/>
              </a:rPr>
              <a:t>Pflugerville</a:t>
            </a:r>
          </a:p>
          <a:p>
            <a:pPr algn="ctr" eaLnBrk="1" hangingPunct="1">
              <a:buNone/>
            </a:pPr>
            <a:r>
              <a:rPr lang="en-US" altLang="en-US" sz="1200">
                <a:latin typeface="Montserrat" pitchFamily="2" charset="77"/>
              </a:rPr>
              <a:t>Round Rock</a:t>
            </a:r>
          </a:p>
          <a:p>
            <a:pPr algn="ctr" eaLnBrk="1" hangingPunct="1">
              <a:buNone/>
            </a:pPr>
            <a:r>
              <a:rPr lang="en-US" altLang="en-US" sz="1200">
                <a:latin typeface="Montserrat" pitchFamily="2" charset="77"/>
              </a:rPr>
              <a:t>San Antonio</a:t>
            </a:r>
          </a:p>
          <a:p>
            <a:pPr algn="ctr" eaLnBrk="1" hangingPunct="1">
              <a:buFontTx/>
              <a:buNone/>
            </a:pPr>
            <a:r>
              <a:rPr lang="en-US" altLang="en-US" sz="1200">
                <a:latin typeface="Montserrat" pitchFamily="2" charset="77"/>
              </a:rPr>
              <a:t>San Marcos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altLang="en-US" sz="1200">
                <a:latin typeface="Montserrat" pitchFamily="2" charset="77"/>
              </a:rPr>
              <a:t>Recruiting of qualified and talented candidates to provide Gold Standard service and expertise to our citizens.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7870C5-1F9D-8866-EAC8-E296C9F1530D}"/>
              </a:ext>
            </a:extLst>
          </p:cNvPr>
          <p:cNvSpPr/>
          <p:nvPr/>
        </p:nvSpPr>
        <p:spPr>
          <a:xfrm>
            <a:off x="7883511" y="2220116"/>
            <a:ext cx="2989749" cy="3694545"/>
          </a:xfrm>
          <a:prstGeom prst="rect">
            <a:avLst/>
          </a:prstGeom>
          <a:solidFill>
            <a:srgbClr val="0F79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r>
              <a:rPr lang="en-US" altLang="en-US" sz="1600" b="1">
                <a:latin typeface="Montserrat" pitchFamily="2" charset="77"/>
              </a:rPr>
              <a:t>Increase Career Progression</a:t>
            </a:r>
          </a:p>
          <a:p>
            <a:pPr algn="ctr" eaLnBrk="1" hangingPunct="1">
              <a:buFontTx/>
              <a:buNone/>
            </a:pPr>
            <a:r>
              <a:rPr lang="en-US" altLang="en-US" sz="1600" b="1">
                <a:latin typeface="Montserrat" pitchFamily="2" charset="77"/>
              </a:rPr>
              <a:t>Opportunities </a:t>
            </a:r>
          </a:p>
          <a:p>
            <a:pPr eaLnBrk="1" hangingPunct="1">
              <a:buFontTx/>
              <a:buNone/>
            </a:pPr>
            <a:endParaRPr lang="en-US" altLang="en-US" sz="1200">
              <a:latin typeface="Montserrat" pitchFamily="2" charset="77"/>
            </a:endParaRPr>
          </a:p>
          <a:p>
            <a:pPr eaLnBrk="1" hangingPunct="1"/>
            <a:r>
              <a:rPr lang="en-US" altLang="en-US" sz="1200">
                <a:latin typeface="Montserrat" pitchFamily="2" charset="77"/>
              </a:rPr>
              <a:t>Offer career progression opportunities within job families.</a:t>
            </a:r>
          </a:p>
          <a:p>
            <a:pPr eaLnBrk="1" hangingPunct="1"/>
            <a:endParaRPr lang="en-US" altLang="en-US" sz="1200">
              <a:latin typeface="Montserrat" pitchFamily="2" charset="77"/>
            </a:endParaRPr>
          </a:p>
          <a:p>
            <a:pPr eaLnBrk="1" hangingPunct="1"/>
            <a:r>
              <a:rPr lang="en-US" altLang="en-US" sz="1200">
                <a:latin typeface="Montserrat" pitchFamily="2" charset="77"/>
              </a:rPr>
              <a:t>Be Employer of Choice by offering:</a:t>
            </a:r>
            <a:br>
              <a:rPr lang="en-US" altLang="en-US" sz="1200">
                <a:latin typeface="Montserrat" pitchFamily="2" charset="77"/>
              </a:rPr>
            </a:br>
            <a:endParaRPr lang="en-US" altLang="en-US" sz="1200">
              <a:latin typeface="Montserrat" pitchFamily="2" charset="77"/>
            </a:endParaRPr>
          </a:p>
          <a:p>
            <a:pPr marL="628650" lvl="1" indent="-171450" eaLnBrk="1" hangingPunct="1">
              <a:buFont typeface="Wingdings" pitchFamily="2" charset="2"/>
              <a:buChar char="ü"/>
            </a:pPr>
            <a:r>
              <a:rPr lang="en-US" altLang="en-US" sz="1200">
                <a:latin typeface="Montserrat" pitchFamily="2" charset="77"/>
              </a:rPr>
              <a:t>Great Pay</a:t>
            </a:r>
          </a:p>
          <a:p>
            <a:pPr marL="628650" lvl="1" indent="-171450" eaLnBrk="1" hangingPunct="1">
              <a:buFont typeface="Wingdings" pitchFamily="2" charset="2"/>
              <a:buChar char="ü"/>
            </a:pPr>
            <a:r>
              <a:rPr lang="en-US" altLang="en-US" sz="1200">
                <a:latin typeface="Montserrat" pitchFamily="2" charset="77"/>
              </a:rPr>
              <a:t>Great Benefits</a:t>
            </a:r>
          </a:p>
          <a:p>
            <a:pPr marL="628650" lvl="1" indent="-171450" eaLnBrk="1" hangingPunct="1">
              <a:buFont typeface="Wingdings" pitchFamily="2" charset="2"/>
              <a:buChar char="ü"/>
            </a:pPr>
            <a:r>
              <a:rPr lang="en-US" altLang="en-US" sz="1200">
                <a:latin typeface="Montserrat" pitchFamily="2" charset="77"/>
              </a:rPr>
              <a:t>Great Culture</a:t>
            </a:r>
          </a:p>
          <a:p>
            <a:pPr marL="628650" lvl="1" indent="-171450" eaLnBrk="1" hangingPunct="1">
              <a:buFont typeface="Wingdings" pitchFamily="2" charset="2"/>
              <a:buChar char="ü"/>
            </a:pPr>
            <a:r>
              <a:rPr lang="en-US" altLang="en-US" sz="1200">
                <a:latin typeface="Montserrat" pitchFamily="2" charset="77"/>
              </a:rPr>
              <a:t>Great Projects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endParaRPr lang="en-US" altLang="en-US" sz="1200">
              <a:latin typeface="Montserrat" pitchFamily="2" charset="77"/>
            </a:endParaRPr>
          </a:p>
          <a:p>
            <a:pPr lvl="1" eaLnBrk="1" hangingPunct="1"/>
            <a:endParaRPr lang="en-US" altLang="en-US" sz="1200">
              <a:latin typeface="Montserrat" pitchFamily="2" charset="77"/>
            </a:endParaRP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endParaRPr lang="en-US" altLang="en-US" sz="1200">
              <a:latin typeface="Montserrat" pitchFamily="2" charset="77"/>
            </a:endParaRPr>
          </a:p>
          <a:p>
            <a:pPr lvl="1" eaLnBrk="1" hangingPunct="1"/>
            <a:endParaRPr lang="en-US" altLang="en-US" sz="1200">
              <a:latin typeface="Montserrat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614FC-08FA-2D04-D7F6-15639DD3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C32503-A3F3-A505-DDDD-E197E88A75F8}"/>
              </a:ext>
            </a:extLst>
          </p:cNvPr>
          <p:cNvSpPr txBox="1">
            <a:spLocks/>
          </p:cNvSpPr>
          <p:nvPr/>
        </p:nvSpPr>
        <p:spPr>
          <a:xfrm>
            <a:off x="781127" y="182525"/>
            <a:ext cx="1051560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Montserrat" pitchFamily="2" charset="77"/>
              </a:rPr>
              <a:t>Organizational Excellence</a:t>
            </a:r>
          </a:p>
        </p:txBody>
      </p:sp>
    </p:spTree>
    <p:extLst>
      <p:ext uri="{BB962C8B-B14F-4D97-AF65-F5344CB8AC3E}">
        <p14:creationId xmlns:p14="http://schemas.microsoft.com/office/powerpoint/2010/main" val="1749139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29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C01E5-6FB9-88C8-F83E-F5E1C3197BAF}"/>
              </a:ext>
            </a:extLst>
          </p:cNvPr>
          <p:cNvSpPr txBox="1"/>
          <p:nvPr/>
        </p:nvSpPr>
        <p:spPr>
          <a:xfrm>
            <a:off x="1196995" y="2373626"/>
            <a:ext cx="979930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en-US" sz="2400">
                <a:latin typeface="Montserrat"/>
              </a:rPr>
              <a:t>4.5% Merit Increases - </a:t>
            </a:r>
            <a:r>
              <a:rPr lang="en-US" sz="2400">
                <a:latin typeface="Montserrat"/>
              </a:rPr>
              <a:t>$967,000 (All funds)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Montserrat"/>
              </a:rPr>
              <a:t>Police Step Increase Year 3 - $387,086 per meet and confer contract.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Montserrat"/>
              </a:rPr>
              <a:t>Proposing $450,000 to elevate Police sworn positions to a more competitive position.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Montserrat"/>
              </a:rPr>
              <a:t>Goal will be to remain in the top 25% of comparison cities.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en-US" sz="2400">
                <a:latin typeface="Montserrat"/>
              </a:rPr>
              <a:t>Citywide equity adjustments will be made upon completion of the pay study.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>
                <a:latin typeface="Montserrat"/>
              </a:rPr>
              <a:t>457 Deferred Compensation Plan Review - $25,000</a:t>
            </a:r>
            <a:endParaRPr lang="en-US" altLang="en-US" sz="2400">
              <a:highlight>
                <a:srgbClr val="FFFF00"/>
              </a:highlight>
              <a:latin typeface="Montserrat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F8B72-3B0F-6798-BCAC-023D5179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B57493-E2EE-00D7-8B03-8072DE82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3337"/>
            <a:ext cx="10011033" cy="571675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Montserrat" pitchFamily="2" charset="77"/>
              </a:rPr>
              <a:t>Market-Based Employee Compensation, Benefits Program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4F6480-36D4-2B88-0134-319F9AE201DF}"/>
              </a:ext>
            </a:extLst>
          </p:cNvPr>
          <p:cNvSpPr txBox="1">
            <a:spLocks/>
          </p:cNvSpPr>
          <p:nvPr/>
        </p:nvSpPr>
        <p:spPr>
          <a:xfrm>
            <a:off x="781127" y="182525"/>
            <a:ext cx="1051560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Montserrat" pitchFamily="2" charset="77"/>
              </a:rPr>
              <a:t>Organizational Excellence</a:t>
            </a:r>
          </a:p>
        </p:txBody>
      </p:sp>
    </p:spTree>
    <p:extLst>
      <p:ext uri="{BB962C8B-B14F-4D97-AF65-F5344CB8AC3E}">
        <p14:creationId xmlns:p14="http://schemas.microsoft.com/office/powerpoint/2010/main" val="1317227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51092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969"/>
            <a:ext cx="10515600" cy="1061911"/>
          </a:xfrm>
        </p:spPr>
        <p:txBody>
          <a:bodyPr>
            <a:normAutofit/>
          </a:bodyPr>
          <a:lstStyle/>
          <a:p>
            <a:r>
              <a:rPr lang="en-US" sz="4400" b="1" i="0">
                <a:solidFill>
                  <a:schemeClr val="bg1"/>
                </a:solidFill>
                <a:effectLst/>
                <a:latin typeface="Montserrat" pitchFamily="2" charset="77"/>
              </a:rPr>
              <a:t>Police Sworn Salary Analysis</a:t>
            </a:r>
            <a:endParaRPr lang="en-US" sz="3600" i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734935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52CC3-BC0E-F181-54DC-1AD2DF60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8EB7375-3A96-39E0-E53A-B452E84C2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14300"/>
              </p:ext>
            </p:extLst>
          </p:nvPr>
        </p:nvGraphicFramePr>
        <p:xfrm>
          <a:off x="1359694" y="2574750"/>
          <a:ext cx="10401300" cy="23633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40330685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723034237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532543142"/>
                    </a:ext>
                  </a:extLst>
                </a:gridCol>
              </a:tblGrid>
              <a:tr h="609981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2D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Entry Salary Compared to Market Cities 10/1/23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2D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Entry Salary Compared to Market Cities 10/1/24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67770"/>
                  </a:ext>
                </a:extLst>
              </a:tr>
              <a:tr h="426339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Police Officer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CD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CD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rd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96741"/>
                  </a:ext>
                </a:extLst>
              </a:tr>
              <a:tr h="432308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Police Corporal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740824"/>
                  </a:ext>
                </a:extLst>
              </a:tr>
              <a:tr h="432308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Police Sergeant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CD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CD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9613"/>
                  </a:ext>
                </a:extLst>
              </a:tr>
              <a:tr h="432308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Police Commander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1800" baseline="30000"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 out of 11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9106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8BC718-55CB-F68A-A1B2-DB3AB732A34E}"/>
              </a:ext>
            </a:extLst>
          </p:cNvPr>
          <p:cNvSpPr txBox="1"/>
          <p:nvPr/>
        </p:nvSpPr>
        <p:spPr>
          <a:xfrm>
            <a:off x="1884759" y="5063728"/>
            <a:ext cx="90654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*Comparisons are based on published peer city step plans and salaries recommended in the proposed budget.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0433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Strategic Efforts Completed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1131252" y="2412842"/>
            <a:ext cx="10222548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To properly plan for the future, the following items were completed this past year to guide decision making: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Police staffing analysis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Pay and compensation study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Water and Wastewater Impact Fee Study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Pavement Condition Analysis and Assessment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Reclaimed Water Master Plan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Adoption of new Comprehensive Plan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Cost of Service Study for Water and Wastewater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0396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400" b="1" u="sng">
                <a:solidFill>
                  <a:schemeClr val="bg1"/>
                </a:solidFill>
                <a:latin typeface="Montserrat" pitchFamily="2" charset="77"/>
              </a:rPr>
              <a:t>Future</a:t>
            </a:r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 Strategic Items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984726" y="2369683"/>
            <a:ext cx="10222548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Additionally, the following items are planned for the coming year.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Water and Wastewater Master Plan ($1.25 million)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Parks Master Plan ($250,000)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Transportation Master Plan ($400,000)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Street Impact Fee (ALM) Study ($50,000)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Master Facility Plan ($100,000)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Assessment of Fleet and Fueling Operations ($150,000)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Development of a formal indirect cost allocation plan ($150,000)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Storm Water Drainage Fee Study ($150,000)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City-Wide Risk Assessment Analysis ($150,000)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 pitchFamily="2" charset="77"/>
                <a:cs typeface="Arial" panose="020B0604020202020204" pitchFamily="34" charset="0"/>
              </a:rPr>
              <a:t>Development Code Re-write ($500,000)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8651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Water &amp; Wastewater Utilities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29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462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Budget Process Overview &amp; Strategic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541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Water &amp; Wastewater Utilities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Major Initiatives Underway &amp; Proposed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277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1146630" y="2259450"/>
            <a:ext cx="10222548" cy="37548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Water Master Plan – Completion in early 2025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Strategic Investment in </a:t>
            </a:r>
            <a:r>
              <a:rPr lang="en-US" sz="2000">
                <a:latin typeface="Montserrat"/>
                <a:cs typeface="Montserrat"/>
              </a:rPr>
              <a:t>Indirect/Direct</a:t>
            </a:r>
            <a:r>
              <a:rPr lang="en-US" sz="2000" spc="-70">
                <a:latin typeface="Montserrat"/>
                <a:cs typeface="Montserrat"/>
              </a:rPr>
              <a:t> </a:t>
            </a:r>
            <a:r>
              <a:rPr lang="en-US" sz="2000">
                <a:latin typeface="Montserrat"/>
                <a:cs typeface="Montserrat"/>
              </a:rPr>
              <a:t>Potable</a:t>
            </a:r>
            <a:r>
              <a:rPr lang="en-US" sz="2000" spc="-130">
                <a:latin typeface="Montserrat"/>
                <a:cs typeface="Montserrat"/>
              </a:rPr>
              <a:t> </a:t>
            </a:r>
            <a:r>
              <a:rPr lang="en-US" sz="2000" spc="-10">
                <a:latin typeface="Montserrat"/>
                <a:cs typeface="Montserrat"/>
              </a:rPr>
              <a:t>Reuse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 spc="-10">
                <a:solidFill>
                  <a:srgbClr val="000000"/>
                </a:solidFill>
                <a:latin typeface="Montserrat"/>
                <a:cs typeface="Arial"/>
              </a:rPr>
              <a:t>Examining other water supply options</a:t>
            </a:r>
            <a:endParaRPr lang="en-US" sz="2000">
              <a:solidFill>
                <a:srgbClr val="000000"/>
              </a:solidFill>
              <a:latin typeface="Montserrat"/>
              <a:cs typeface="Arial"/>
            </a:endParaRP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Funding a Wastewater Master Plan in FY 2025 - $750K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Pursuing TCEQ Permit for WWTP Expansion (9 MGD)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Alliance Regional Water Construction: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cs typeface="Montserrat"/>
              </a:rPr>
              <a:t>P</a:t>
            </a:r>
            <a:r>
              <a:rPr lang="en-US" sz="2000">
                <a:latin typeface="Montserrat"/>
                <a:cs typeface="Montserrat"/>
              </a:rPr>
              <a:t>hase</a:t>
            </a:r>
            <a:r>
              <a:rPr lang="en-US" sz="2000" spc="-40">
                <a:latin typeface="Montserrat"/>
                <a:cs typeface="Montserrat"/>
              </a:rPr>
              <a:t> </a:t>
            </a:r>
            <a:r>
              <a:rPr lang="en-US" sz="2000">
                <a:latin typeface="Montserrat"/>
                <a:cs typeface="Montserrat"/>
              </a:rPr>
              <a:t>1B</a:t>
            </a:r>
            <a:r>
              <a:rPr lang="en-US" sz="2000" spc="-30">
                <a:latin typeface="Montserrat"/>
                <a:cs typeface="Montserrat"/>
              </a:rPr>
              <a:t> </a:t>
            </a:r>
            <a:r>
              <a:rPr lang="en-US" sz="2000">
                <a:latin typeface="Montserrat"/>
                <a:cs typeface="Montserrat"/>
              </a:rPr>
              <a:t>delivered</a:t>
            </a:r>
            <a:r>
              <a:rPr lang="en-US" sz="2000" spc="5">
                <a:latin typeface="Montserrat"/>
                <a:cs typeface="Montserrat"/>
              </a:rPr>
              <a:t> </a:t>
            </a:r>
            <a:r>
              <a:rPr lang="en-US" sz="2000">
                <a:latin typeface="Montserrat"/>
                <a:cs typeface="Montserrat"/>
              </a:rPr>
              <a:t>in</a:t>
            </a:r>
            <a:r>
              <a:rPr lang="en-US" sz="2000" spc="5">
                <a:latin typeface="Montserrat"/>
                <a:cs typeface="Montserrat"/>
              </a:rPr>
              <a:t> </a:t>
            </a:r>
            <a:r>
              <a:rPr lang="en-US" sz="2000">
                <a:latin typeface="Montserrat"/>
                <a:cs typeface="Montserrat"/>
              </a:rPr>
              <a:t>February</a:t>
            </a:r>
            <a:r>
              <a:rPr lang="en-US" sz="2000" spc="-35">
                <a:latin typeface="Montserrat"/>
                <a:cs typeface="Montserrat"/>
              </a:rPr>
              <a:t> </a:t>
            </a:r>
            <a:r>
              <a:rPr lang="en-US" sz="2000" spc="-20">
                <a:latin typeface="Montserrat"/>
                <a:cs typeface="Montserrat"/>
              </a:rPr>
              <a:t>2025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Looking for opportunities to increase ARWA supply in 2027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Considering Strategic deployment of reclaimed water for parks 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$2 million included in FY2025 Budget 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Increase budget for wastewater line repair, replacement, and slip lining. 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$2.5 million included in FY2025 Budget to reduce I&amp;I</a:t>
            </a:r>
            <a:endParaRPr lang="en-US" sz="2000">
              <a:solidFill>
                <a:srgbClr val="000000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2498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0CA02561-4D60-E975-7D8E-C5C2BC94855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9525" y="1495425"/>
            <a:ext cx="12201525" cy="5381625"/>
            <a:chOff x="9525" y="1495425"/>
            <a:chExt cx="12201525" cy="5381625"/>
          </a:xfrm>
        </p:grpSpPr>
        <p:sp>
          <p:nvSpPr>
            <p:cNvPr id="4" name="object 4"/>
            <p:cNvSpPr/>
            <p:nvPr/>
          </p:nvSpPr>
          <p:spPr>
            <a:xfrm>
              <a:off x="838200" y="1514475"/>
              <a:ext cx="11353800" cy="5343525"/>
            </a:xfrm>
            <a:custGeom>
              <a:avLst/>
              <a:gdLst/>
              <a:ahLst/>
              <a:cxnLst/>
              <a:rect l="l" t="t" r="r" b="b"/>
              <a:pathLst>
                <a:path w="11353800" h="5343525">
                  <a:moveTo>
                    <a:pt x="0" y="5343525"/>
                  </a:moveTo>
                  <a:lnTo>
                    <a:pt x="0" y="1139825"/>
                  </a:lnTo>
                  <a:lnTo>
                    <a:pt x="999" y="1091640"/>
                  </a:lnTo>
                  <a:lnTo>
                    <a:pt x="3973" y="1043966"/>
                  </a:lnTo>
                  <a:lnTo>
                    <a:pt x="8880" y="996841"/>
                  </a:lnTo>
                  <a:lnTo>
                    <a:pt x="15681" y="950305"/>
                  </a:lnTo>
                  <a:lnTo>
                    <a:pt x="24338" y="904398"/>
                  </a:lnTo>
                  <a:lnTo>
                    <a:pt x="34809" y="859160"/>
                  </a:lnTo>
                  <a:lnTo>
                    <a:pt x="47056" y="814628"/>
                  </a:lnTo>
                  <a:lnTo>
                    <a:pt x="61039" y="770845"/>
                  </a:lnTo>
                  <a:lnTo>
                    <a:pt x="76719" y="727848"/>
                  </a:lnTo>
                  <a:lnTo>
                    <a:pt x="94056" y="685677"/>
                  </a:lnTo>
                  <a:lnTo>
                    <a:pt x="113010" y="644372"/>
                  </a:lnTo>
                  <a:lnTo>
                    <a:pt x="133542" y="603973"/>
                  </a:lnTo>
                  <a:lnTo>
                    <a:pt x="155612" y="564519"/>
                  </a:lnTo>
                  <a:lnTo>
                    <a:pt x="179181" y="526050"/>
                  </a:lnTo>
                  <a:lnTo>
                    <a:pt x="204210" y="488604"/>
                  </a:lnTo>
                  <a:lnTo>
                    <a:pt x="230658" y="452223"/>
                  </a:lnTo>
                  <a:lnTo>
                    <a:pt x="258486" y="416944"/>
                  </a:lnTo>
                  <a:lnTo>
                    <a:pt x="287655" y="382809"/>
                  </a:lnTo>
                  <a:lnTo>
                    <a:pt x="318124" y="349856"/>
                  </a:lnTo>
                  <a:lnTo>
                    <a:pt x="349856" y="318124"/>
                  </a:lnTo>
                  <a:lnTo>
                    <a:pt x="382809" y="287655"/>
                  </a:lnTo>
                  <a:lnTo>
                    <a:pt x="416944" y="258486"/>
                  </a:lnTo>
                  <a:lnTo>
                    <a:pt x="452223" y="230658"/>
                  </a:lnTo>
                  <a:lnTo>
                    <a:pt x="488604" y="204210"/>
                  </a:lnTo>
                  <a:lnTo>
                    <a:pt x="526050" y="179181"/>
                  </a:lnTo>
                  <a:lnTo>
                    <a:pt x="564519" y="155612"/>
                  </a:lnTo>
                  <a:lnTo>
                    <a:pt x="603973" y="133542"/>
                  </a:lnTo>
                  <a:lnTo>
                    <a:pt x="644372" y="113010"/>
                  </a:lnTo>
                  <a:lnTo>
                    <a:pt x="685677" y="94056"/>
                  </a:lnTo>
                  <a:lnTo>
                    <a:pt x="727848" y="76719"/>
                  </a:lnTo>
                  <a:lnTo>
                    <a:pt x="770845" y="61039"/>
                  </a:lnTo>
                  <a:lnTo>
                    <a:pt x="814628" y="47056"/>
                  </a:lnTo>
                  <a:lnTo>
                    <a:pt x="859160" y="34809"/>
                  </a:lnTo>
                  <a:lnTo>
                    <a:pt x="904398" y="24338"/>
                  </a:lnTo>
                  <a:lnTo>
                    <a:pt x="950305" y="15681"/>
                  </a:lnTo>
                  <a:lnTo>
                    <a:pt x="996841" y="8880"/>
                  </a:lnTo>
                  <a:lnTo>
                    <a:pt x="1043966" y="3973"/>
                  </a:lnTo>
                  <a:lnTo>
                    <a:pt x="1091640" y="999"/>
                  </a:lnTo>
                  <a:lnTo>
                    <a:pt x="1139825" y="0"/>
                  </a:lnTo>
                  <a:lnTo>
                    <a:pt x="11353800" y="0"/>
                  </a:lnTo>
                </a:path>
              </a:pathLst>
            </a:custGeom>
            <a:ln w="38100">
              <a:solidFill>
                <a:srgbClr val="0E79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5" y="5781611"/>
              <a:ext cx="5438775" cy="10763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3375" y="6124575"/>
              <a:ext cx="4610100" cy="485775"/>
            </a:xfrm>
            <a:custGeom>
              <a:avLst/>
              <a:gdLst/>
              <a:ahLst/>
              <a:cxnLst/>
              <a:rect l="l" t="t" r="r" b="b"/>
              <a:pathLst>
                <a:path w="4610100" h="485775">
                  <a:moveTo>
                    <a:pt x="4529074" y="0"/>
                  </a:moveTo>
                  <a:lnTo>
                    <a:pt x="80962" y="0"/>
                  </a:lnTo>
                  <a:lnTo>
                    <a:pt x="49447" y="6362"/>
                  </a:lnTo>
                  <a:lnTo>
                    <a:pt x="23712" y="23712"/>
                  </a:lnTo>
                  <a:lnTo>
                    <a:pt x="6362" y="49447"/>
                  </a:lnTo>
                  <a:lnTo>
                    <a:pt x="0" y="80962"/>
                  </a:lnTo>
                  <a:lnTo>
                    <a:pt x="0" y="404812"/>
                  </a:lnTo>
                  <a:lnTo>
                    <a:pt x="6362" y="436327"/>
                  </a:lnTo>
                  <a:lnTo>
                    <a:pt x="23712" y="462062"/>
                  </a:lnTo>
                  <a:lnTo>
                    <a:pt x="49447" y="479412"/>
                  </a:lnTo>
                  <a:lnTo>
                    <a:pt x="80962" y="485775"/>
                  </a:lnTo>
                  <a:lnTo>
                    <a:pt x="4529074" y="485775"/>
                  </a:lnTo>
                  <a:lnTo>
                    <a:pt x="4560647" y="479412"/>
                  </a:lnTo>
                  <a:lnTo>
                    <a:pt x="4586398" y="462062"/>
                  </a:lnTo>
                  <a:lnTo>
                    <a:pt x="4603744" y="436327"/>
                  </a:lnTo>
                  <a:lnTo>
                    <a:pt x="4610100" y="404812"/>
                  </a:lnTo>
                  <a:lnTo>
                    <a:pt x="4610100" y="80962"/>
                  </a:lnTo>
                  <a:lnTo>
                    <a:pt x="4603744" y="49447"/>
                  </a:lnTo>
                  <a:lnTo>
                    <a:pt x="4586398" y="23712"/>
                  </a:lnTo>
                  <a:lnTo>
                    <a:pt x="4560647" y="6362"/>
                  </a:lnTo>
                  <a:lnTo>
                    <a:pt x="4529074" y="0"/>
                  </a:lnTo>
                  <a:close/>
                </a:path>
              </a:pathLst>
            </a:custGeom>
            <a:solidFill>
              <a:srgbClr val="C11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24151" y="2757550"/>
              <a:ext cx="5534025" cy="2438400"/>
            </a:xfrm>
            <a:custGeom>
              <a:avLst/>
              <a:gdLst/>
              <a:ahLst/>
              <a:cxnLst/>
              <a:rect l="l" t="t" r="r" b="b"/>
              <a:pathLst>
                <a:path w="5534025" h="2438400">
                  <a:moveTo>
                    <a:pt x="0" y="2438400"/>
                  </a:moveTo>
                  <a:lnTo>
                    <a:pt x="271399" y="2438400"/>
                  </a:lnTo>
                </a:path>
                <a:path w="5534025" h="2438400">
                  <a:moveTo>
                    <a:pt x="642874" y="2438400"/>
                  </a:moveTo>
                  <a:lnTo>
                    <a:pt x="1195324" y="2438400"/>
                  </a:lnTo>
                </a:path>
                <a:path w="5534025" h="2438400">
                  <a:moveTo>
                    <a:pt x="1566799" y="2438400"/>
                  </a:moveTo>
                  <a:lnTo>
                    <a:pt x="2119249" y="2438400"/>
                  </a:lnTo>
                </a:path>
                <a:path w="5534025" h="2438400">
                  <a:moveTo>
                    <a:pt x="2490724" y="2438400"/>
                  </a:moveTo>
                  <a:lnTo>
                    <a:pt x="3043174" y="2438400"/>
                  </a:lnTo>
                </a:path>
                <a:path w="5534025" h="2438400">
                  <a:moveTo>
                    <a:pt x="3414649" y="2438400"/>
                  </a:moveTo>
                  <a:lnTo>
                    <a:pt x="3967099" y="2438400"/>
                  </a:lnTo>
                </a:path>
                <a:path w="5534025" h="2438400">
                  <a:moveTo>
                    <a:pt x="4338574" y="2438400"/>
                  </a:moveTo>
                  <a:lnTo>
                    <a:pt x="4891024" y="2438400"/>
                  </a:lnTo>
                </a:path>
                <a:path w="5534025" h="2438400">
                  <a:moveTo>
                    <a:pt x="5252974" y="2438400"/>
                  </a:moveTo>
                  <a:lnTo>
                    <a:pt x="5534025" y="2438400"/>
                  </a:lnTo>
                </a:path>
                <a:path w="5534025" h="2438400">
                  <a:moveTo>
                    <a:pt x="0" y="2162175"/>
                  </a:moveTo>
                  <a:lnTo>
                    <a:pt x="271399" y="2162175"/>
                  </a:lnTo>
                </a:path>
                <a:path w="5534025" h="2438400">
                  <a:moveTo>
                    <a:pt x="642874" y="2162175"/>
                  </a:moveTo>
                  <a:lnTo>
                    <a:pt x="1195324" y="2162175"/>
                  </a:lnTo>
                </a:path>
                <a:path w="5534025" h="2438400">
                  <a:moveTo>
                    <a:pt x="1566799" y="2162175"/>
                  </a:moveTo>
                  <a:lnTo>
                    <a:pt x="2119249" y="2162175"/>
                  </a:lnTo>
                </a:path>
                <a:path w="5534025" h="2438400">
                  <a:moveTo>
                    <a:pt x="2490724" y="2162175"/>
                  </a:moveTo>
                  <a:lnTo>
                    <a:pt x="3043174" y="2162175"/>
                  </a:lnTo>
                </a:path>
                <a:path w="5534025" h="2438400">
                  <a:moveTo>
                    <a:pt x="3414649" y="2162175"/>
                  </a:moveTo>
                  <a:lnTo>
                    <a:pt x="3967099" y="2162175"/>
                  </a:lnTo>
                </a:path>
                <a:path w="5534025" h="2438400">
                  <a:moveTo>
                    <a:pt x="4338574" y="2162175"/>
                  </a:moveTo>
                  <a:lnTo>
                    <a:pt x="4891024" y="2162175"/>
                  </a:lnTo>
                </a:path>
                <a:path w="5534025" h="2438400">
                  <a:moveTo>
                    <a:pt x="5252974" y="2162175"/>
                  </a:moveTo>
                  <a:lnTo>
                    <a:pt x="5534025" y="2162175"/>
                  </a:lnTo>
                </a:path>
                <a:path w="5534025" h="2438400">
                  <a:moveTo>
                    <a:pt x="0" y="1895475"/>
                  </a:moveTo>
                  <a:lnTo>
                    <a:pt x="271399" y="1895475"/>
                  </a:lnTo>
                </a:path>
                <a:path w="5534025" h="2438400">
                  <a:moveTo>
                    <a:pt x="642874" y="1895475"/>
                  </a:moveTo>
                  <a:lnTo>
                    <a:pt x="1195324" y="1895475"/>
                  </a:lnTo>
                </a:path>
                <a:path w="5534025" h="2438400">
                  <a:moveTo>
                    <a:pt x="1566799" y="1895475"/>
                  </a:moveTo>
                  <a:lnTo>
                    <a:pt x="2119249" y="1895475"/>
                  </a:lnTo>
                </a:path>
                <a:path w="5534025" h="2438400">
                  <a:moveTo>
                    <a:pt x="2490724" y="1895475"/>
                  </a:moveTo>
                  <a:lnTo>
                    <a:pt x="3043174" y="1895475"/>
                  </a:lnTo>
                </a:path>
                <a:path w="5534025" h="2438400">
                  <a:moveTo>
                    <a:pt x="3414649" y="1895475"/>
                  </a:moveTo>
                  <a:lnTo>
                    <a:pt x="3967099" y="1895475"/>
                  </a:lnTo>
                </a:path>
                <a:path w="5534025" h="2438400">
                  <a:moveTo>
                    <a:pt x="4338574" y="1895475"/>
                  </a:moveTo>
                  <a:lnTo>
                    <a:pt x="4891024" y="1895475"/>
                  </a:lnTo>
                </a:path>
                <a:path w="5534025" h="2438400">
                  <a:moveTo>
                    <a:pt x="5252974" y="1895475"/>
                  </a:moveTo>
                  <a:lnTo>
                    <a:pt x="5534025" y="1895475"/>
                  </a:lnTo>
                </a:path>
                <a:path w="5534025" h="2438400">
                  <a:moveTo>
                    <a:pt x="0" y="1619250"/>
                  </a:moveTo>
                  <a:lnTo>
                    <a:pt x="271399" y="1619250"/>
                  </a:lnTo>
                </a:path>
                <a:path w="5534025" h="2438400">
                  <a:moveTo>
                    <a:pt x="642874" y="1619250"/>
                  </a:moveTo>
                  <a:lnTo>
                    <a:pt x="1195324" y="1619250"/>
                  </a:lnTo>
                </a:path>
                <a:path w="5534025" h="2438400">
                  <a:moveTo>
                    <a:pt x="1566799" y="1619250"/>
                  </a:moveTo>
                  <a:lnTo>
                    <a:pt x="2119249" y="1619250"/>
                  </a:lnTo>
                </a:path>
                <a:path w="5534025" h="2438400">
                  <a:moveTo>
                    <a:pt x="2490724" y="1619250"/>
                  </a:moveTo>
                  <a:lnTo>
                    <a:pt x="3043174" y="1619250"/>
                  </a:lnTo>
                </a:path>
                <a:path w="5534025" h="2438400">
                  <a:moveTo>
                    <a:pt x="3414649" y="1619250"/>
                  </a:moveTo>
                  <a:lnTo>
                    <a:pt x="3967099" y="1619250"/>
                  </a:lnTo>
                </a:path>
                <a:path w="5534025" h="2438400">
                  <a:moveTo>
                    <a:pt x="4338574" y="1619250"/>
                  </a:moveTo>
                  <a:lnTo>
                    <a:pt x="4891024" y="1619250"/>
                  </a:lnTo>
                </a:path>
                <a:path w="5534025" h="2438400">
                  <a:moveTo>
                    <a:pt x="5252974" y="1619250"/>
                  </a:moveTo>
                  <a:lnTo>
                    <a:pt x="5534025" y="1619250"/>
                  </a:lnTo>
                </a:path>
                <a:path w="5534025" h="2438400">
                  <a:moveTo>
                    <a:pt x="0" y="1352550"/>
                  </a:moveTo>
                  <a:lnTo>
                    <a:pt x="271399" y="1352550"/>
                  </a:lnTo>
                </a:path>
                <a:path w="5534025" h="2438400">
                  <a:moveTo>
                    <a:pt x="642874" y="1352550"/>
                  </a:moveTo>
                  <a:lnTo>
                    <a:pt x="1195324" y="1352550"/>
                  </a:lnTo>
                </a:path>
                <a:path w="5534025" h="2438400">
                  <a:moveTo>
                    <a:pt x="1566799" y="1352550"/>
                  </a:moveTo>
                  <a:lnTo>
                    <a:pt x="2119249" y="1352550"/>
                  </a:lnTo>
                </a:path>
                <a:path w="5534025" h="2438400">
                  <a:moveTo>
                    <a:pt x="2490724" y="1352550"/>
                  </a:moveTo>
                  <a:lnTo>
                    <a:pt x="3043174" y="1352550"/>
                  </a:lnTo>
                </a:path>
                <a:path w="5534025" h="2438400">
                  <a:moveTo>
                    <a:pt x="3414649" y="1352550"/>
                  </a:moveTo>
                  <a:lnTo>
                    <a:pt x="3967099" y="1352550"/>
                  </a:lnTo>
                </a:path>
                <a:path w="5534025" h="2438400">
                  <a:moveTo>
                    <a:pt x="4338574" y="1352550"/>
                  </a:moveTo>
                  <a:lnTo>
                    <a:pt x="4891024" y="1352550"/>
                  </a:lnTo>
                </a:path>
                <a:path w="5534025" h="2438400">
                  <a:moveTo>
                    <a:pt x="5252974" y="1352550"/>
                  </a:moveTo>
                  <a:lnTo>
                    <a:pt x="5534025" y="1352550"/>
                  </a:lnTo>
                </a:path>
                <a:path w="5534025" h="2438400">
                  <a:moveTo>
                    <a:pt x="0" y="1076325"/>
                  </a:moveTo>
                  <a:lnTo>
                    <a:pt x="2119249" y="1076325"/>
                  </a:lnTo>
                </a:path>
                <a:path w="5534025" h="2438400">
                  <a:moveTo>
                    <a:pt x="2490724" y="1076325"/>
                  </a:moveTo>
                  <a:lnTo>
                    <a:pt x="3043174" y="1076325"/>
                  </a:lnTo>
                </a:path>
                <a:path w="5534025" h="2438400">
                  <a:moveTo>
                    <a:pt x="3414649" y="1076325"/>
                  </a:moveTo>
                  <a:lnTo>
                    <a:pt x="3967099" y="1076325"/>
                  </a:lnTo>
                </a:path>
                <a:path w="5534025" h="2438400">
                  <a:moveTo>
                    <a:pt x="4338574" y="1076325"/>
                  </a:moveTo>
                  <a:lnTo>
                    <a:pt x="4891024" y="1076325"/>
                  </a:lnTo>
                </a:path>
                <a:path w="5534025" h="2438400">
                  <a:moveTo>
                    <a:pt x="5252974" y="1076325"/>
                  </a:moveTo>
                  <a:lnTo>
                    <a:pt x="5534025" y="1076325"/>
                  </a:lnTo>
                </a:path>
                <a:path w="5534025" h="2438400">
                  <a:moveTo>
                    <a:pt x="0" y="809625"/>
                  </a:moveTo>
                  <a:lnTo>
                    <a:pt x="2119249" y="809625"/>
                  </a:lnTo>
                </a:path>
                <a:path w="5534025" h="2438400">
                  <a:moveTo>
                    <a:pt x="2490724" y="809625"/>
                  </a:moveTo>
                  <a:lnTo>
                    <a:pt x="3043174" y="809625"/>
                  </a:lnTo>
                </a:path>
                <a:path w="5534025" h="2438400">
                  <a:moveTo>
                    <a:pt x="3414649" y="809625"/>
                  </a:moveTo>
                  <a:lnTo>
                    <a:pt x="3967099" y="809625"/>
                  </a:lnTo>
                </a:path>
                <a:path w="5534025" h="2438400">
                  <a:moveTo>
                    <a:pt x="4338574" y="809625"/>
                  </a:moveTo>
                  <a:lnTo>
                    <a:pt x="4891024" y="809625"/>
                  </a:lnTo>
                </a:path>
                <a:path w="5534025" h="2438400">
                  <a:moveTo>
                    <a:pt x="5252974" y="809625"/>
                  </a:moveTo>
                  <a:lnTo>
                    <a:pt x="5534025" y="809625"/>
                  </a:lnTo>
                </a:path>
                <a:path w="5534025" h="2438400">
                  <a:moveTo>
                    <a:pt x="0" y="542925"/>
                  </a:moveTo>
                  <a:lnTo>
                    <a:pt x="3967099" y="542925"/>
                  </a:lnTo>
                </a:path>
                <a:path w="5534025" h="2438400">
                  <a:moveTo>
                    <a:pt x="4338574" y="542925"/>
                  </a:moveTo>
                  <a:lnTo>
                    <a:pt x="4891024" y="542925"/>
                  </a:lnTo>
                </a:path>
                <a:path w="5534025" h="2438400">
                  <a:moveTo>
                    <a:pt x="5252974" y="542925"/>
                  </a:moveTo>
                  <a:lnTo>
                    <a:pt x="5534025" y="542925"/>
                  </a:lnTo>
                </a:path>
                <a:path w="5534025" h="2438400">
                  <a:moveTo>
                    <a:pt x="0" y="266700"/>
                  </a:moveTo>
                  <a:lnTo>
                    <a:pt x="3967099" y="266700"/>
                  </a:lnTo>
                </a:path>
                <a:path w="5534025" h="2438400">
                  <a:moveTo>
                    <a:pt x="4338574" y="266700"/>
                  </a:moveTo>
                  <a:lnTo>
                    <a:pt x="4891024" y="266700"/>
                  </a:lnTo>
                </a:path>
                <a:path w="5534025" h="2438400">
                  <a:moveTo>
                    <a:pt x="5252974" y="266700"/>
                  </a:moveTo>
                  <a:lnTo>
                    <a:pt x="5534025" y="266700"/>
                  </a:lnTo>
                </a:path>
                <a:path w="5534025" h="2438400">
                  <a:moveTo>
                    <a:pt x="0" y="0"/>
                  </a:moveTo>
                  <a:lnTo>
                    <a:pt x="5534025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5550" y="4095749"/>
              <a:ext cx="4981575" cy="1371600"/>
            </a:xfrm>
            <a:custGeom>
              <a:avLst/>
              <a:gdLst/>
              <a:ahLst/>
              <a:cxnLst/>
              <a:rect l="l" t="t" r="r" b="b"/>
              <a:pathLst>
                <a:path w="4981575" h="1371600">
                  <a:moveTo>
                    <a:pt x="371475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371475" y="1371600"/>
                  </a:lnTo>
                  <a:lnTo>
                    <a:pt x="371475" y="0"/>
                  </a:lnTo>
                  <a:close/>
                </a:path>
                <a:path w="4981575" h="1371600">
                  <a:moveTo>
                    <a:pt x="1295400" y="0"/>
                  </a:moveTo>
                  <a:lnTo>
                    <a:pt x="923925" y="0"/>
                  </a:lnTo>
                  <a:lnTo>
                    <a:pt x="923925" y="1371600"/>
                  </a:lnTo>
                  <a:lnTo>
                    <a:pt x="1295400" y="1371600"/>
                  </a:lnTo>
                  <a:lnTo>
                    <a:pt x="1295400" y="0"/>
                  </a:lnTo>
                  <a:close/>
                </a:path>
                <a:path w="4981575" h="1371600">
                  <a:moveTo>
                    <a:pt x="2219325" y="0"/>
                  </a:moveTo>
                  <a:lnTo>
                    <a:pt x="1847850" y="0"/>
                  </a:lnTo>
                  <a:lnTo>
                    <a:pt x="1847850" y="1371600"/>
                  </a:lnTo>
                  <a:lnTo>
                    <a:pt x="2219325" y="1371600"/>
                  </a:lnTo>
                  <a:lnTo>
                    <a:pt x="2219325" y="0"/>
                  </a:lnTo>
                  <a:close/>
                </a:path>
                <a:path w="4981575" h="1371600">
                  <a:moveTo>
                    <a:pt x="3143250" y="0"/>
                  </a:moveTo>
                  <a:lnTo>
                    <a:pt x="2771775" y="0"/>
                  </a:lnTo>
                  <a:lnTo>
                    <a:pt x="2771775" y="1371600"/>
                  </a:lnTo>
                  <a:lnTo>
                    <a:pt x="3143250" y="1371600"/>
                  </a:lnTo>
                  <a:lnTo>
                    <a:pt x="3143250" y="0"/>
                  </a:lnTo>
                  <a:close/>
                </a:path>
                <a:path w="4981575" h="1371600">
                  <a:moveTo>
                    <a:pt x="4067175" y="0"/>
                  </a:moveTo>
                  <a:lnTo>
                    <a:pt x="3695700" y="0"/>
                  </a:lnTo>
                  <a:lnTo>
                    <a:pt x="3695700" y="1371600"/>
                  </a:lnTo>
                  <a:lnTo>
                    <a:pt x="4067175" y="1371600"/>
                  </a:lnTo>
                  <a:lnTo>
                    <a:pt x="4067175" y="0"/>
                  </a:lnTo>
                  <a:close/>
                </a:path>
                <a:path w="4981575" h="1371600">
                  <a:moveTo>
                    <a:pt x="4981575" y="0"/>
                  </a:moveTo>
                  <a:lnTo>
                    <a:pt x="4619625" y="0"/>
                  </a:lnTo>
                  <a:lnTo>
                    <a:pt x="4619625" y="1371600"/>
                  </a:lnTo>
                  <a:lnTo>
                    <a:pt x="4981575" y="1371600"/>
                  </a:lnTo>
                  <a:lnTo>
                    <a:pt x="4981575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95550" y="3952874"/>
              <a:ext cx="4981575" cy="142875"/>
            </a:xfrm>
            <a:custGeom>
              <a:avLst/>
              <a:gdLst/>
              <a:ahLst/>
              <a:cxnLst/>
              <a:rect l="l" t="t" r="r" b="b"/>
              <a:pathLst>
                <a:path w="4981575" h="142875">
                  <a:moveTo>
                    <a:pt x="371475" y="0"/>
                  </a:moveTo>
                  <a:lnTo>
                    <a:pt x="0" y="0"/>
                  </a:lnTo>
                  <a:lnTo>
                    <a:pt x="0" y="142875"/>
                  </a:lnTo>
                  <a:lnTo>
                    <a:pt x="371475" y="142875"/>
                  </a:lnTo>
                  <a:lnTo>
                    <a:pt x="371475" y="0"/>
                  </a:lnTo>
                  <a:close/>
                </a:path>
                <a:path w="4981575" h="142875">
                  <a:moveTo>
                    <a:pt x="1295400" y="0"/>
                  </a:moveTo>
                  <a:lnTo>
                    <a:pt x="923925" y="0"/>
                  </a:lnTo>
                  <a:lnTo>
                    <a:pt x="923925" y="142875"/>
                  </a:lnTo>
                  <a:lnTo>
                    <a:pt x="1295400" y="142875"/>
                  </a:lnTo>
                  <a:lnTo>
                    <a:pt x="1295400" y="0"/>
                  </a:lnTo>
                  <a:close/>
                </a:path>
                <a:path w="4981575" h="142875">
                  <a:moveTo>
                    <a:pt x="2219325" y="0"/>
                  </a:moveTo>
                  <a:lnTo>
                    <a:pt x="1847850" y="0"/>
                  </a:lnTo>
                  <a:lnTo>
                    <a:pt x="1847850" y="142875"/>
                  </a:lnTo>
                  <a:lnTo>
                    <a:pt x="2219325" y="142875"/>
                  </a:lnTo>
                  <a:lnTo>
                    <a:pt x="2219325" y="0"/>
                  </a:lnTo>
                  <a:close/>
                </a:path>
                <a:path w="4981575" h="142875">
                  <a:moveTo>
                    <a:pt x="3143250" y="0"/>
                  </a:moveTo>
                  <a:lnTo>
                    <a:pt x="2771775" y="0"/>
                  </a:lnTo>
                  <a:lnTo>
                    <a:pt x="2771775" y="142875"/>
                  </a:lnTo>
                  <a:lnTo>
                    <a:pt x="3143250" y="142875"/>
                  </a:lnTo>
                  <a:lnTo>
                    <a:pt x="3143250" y="0"/>
                  </a:lnTo>
                  <a:close/>
                </a:path>
                <a:path w="4981575" h="142875">
                  <a:moveTo>
                    <a:pt x="4067175" y="0"/>
                  </a:moveTo>
                  <a:lnTo>
                    <a:pt x="3695700" y="0"/>
                  </a:lnTo>
                  <a:lnTo>
                    <a:pt x="3695700" y="142875"/>
                  </a:lnTo>
                  <a:lnTo>
                    <a:pt x="4067175" y="142875"/>
                  </a:lnTo>
                  <a:lnTo>
                    <a:pt x="4067175" y="0"/>
                  </a:lnTo>
                  <a:close/>
                </a:path>
                <a:path w="4981575" h="142875">
                  <a:moveTo>
                    <a:pt x="4981575" y="0"/>
                  </a:moveTo>
                  <a:lnTo>
                    <a:pt x="4619625" y="0"/>
                  </a:lnTo>
                  <a:lnTo>
                    <a:pt x="4619625" y="142875"/>
                  </a:lnTo>
                  <a:lnTo>
                    <a:pt x="4981575" y="142875"/>
                  </a:lnTo>
                  <a:lnTo>
                    <a:pt x="4981575" y="0"/>
                  </a:lnTo>
                  <a:close/>
                </a:path>
              </a:pathLst>
            </a:custGeom>
            <a:solidFill>
              <a:srgbClr val="A95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19475" y="3886199"/>
              <a:ext cx="2219325" cy="66675"/>
            </a:xfrm>
            <a:custGeom>
              <a:avLst/>
              <a:gdLst/>
              <a:ahLst/>
              <a:cxnLst/>
              <a:rect l="l" t="t" r="r" b="b"/>
              <a:pathLst>
                <a:path w="2219325" h="66675">
                  <a:moveTo>
                    <a:pt x="37147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371475" y="66675"/>
                  </a:lnTo>
                  <a:lnTo>
                    <a:pt x="371475" y="0"/>
                  </a:lnTo>
                  <a:close/>
                </a:path>
                <a:path w="2219325" h="66675">
                  <a:moveTo>
                    <a:pt x="1295400" y="0"/>
                  </a:moveTo>
                  <a:lnTo>
                    <a:pt x="923925" y="0"/>
                  </a:lnTo>
                  <a:lnTo>
                    <a:pt x="923925" y="66675"/>
                  </a:lnTo>
                  <a:lnTo>
                    <a:pt x="1295400" y="66675"/>
                  </a:lnTo>
                  <a:lnTo>
                    <a:pt x="1295400" y="0"/>
                  </a:lnTo>
                  <a:close/>
                </a:path>
                <a:path w="2219325" h="66675">
                  <a:moveTo>
                    <a:pt x="2219325" y="0"/>
                  </a:moveTo>
                  <a:lnTo>
                    <a:pt x="1847850" y="0"/>
                  </a:lnTo>
                  <a:lnTo>
                    <a:pt x="1847850" y="66675"/>
                  </a:lnTo>
                  <a:lnTo>
                    <a:pt x="2219325" y="66675"/>
                  </a:lnTo>
                  <a:lnTo>
                    <a:pt x="2219325" y="0"/>
                  </a:lnTo>
                  <a:close/>
                </a:path>
              </a:pathLst>
            </a:custGeom>
            <a:solidFill>
              <a:srgbClr val="87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43400" y="3419474"/>
              <a:ext cx="3133725" cy="533400"/>
            </a:xfrm>
            <a:custGeom>
              <a:avLst/>
              <a:gdLst/>
              <a:ahLst/>
              <a:cxnLst/>
              <a:rect l="l" t="t" r="r" b="b"/>
              <a:pathLst>
                <a:path w="3133725" h="533400">
                  <a:moveTo>
                    <a:pt x="371475" y="0"/>
                  </a:moveTo>
                  <a:lnTo>
                    <a:pt x="0" y="0"/>
                  </a:lnTo>
                  <a:lnTo>
                    <a:pt x="0" y="466725"/>
                  </a:lnTo>
                  <a:lnTo>
                    <a:pt x="371475" y="466725"/>
                  </a:lnTo>
                  <a:lnTo>
                    <a:pt x="371475" y="0"/>
                  </a:lnTo>
                  <a:close/>
                </a:path>
                <a:path w="3133725" h="533400">
                  <a:moveTo>
                    <a:pt x="1295400" y="0"/>
                  </a:moveTo>
                  <a:lnTo>
                    <a:pt x="923925" y="0"/>
                  </a:lnTo>
                  <a:lnTo>
                    <a:pt x="923925" y="466725"/>
                  </a:lnTo>
                  <a:lnTo>
                    <a:pt x="1295400" y="466725"/>
                  </a:lnTo>
                  <a:lnTo>
                    <a:pt x="1295400" y="0"/>
                  </a:lnTo>
                  <a:close/>
                </a:path>
                <a:path w="3133725" h="533400">
                  <a:moveTo>
                    <a:pt x="2219325" y="66675"/>
                  </a:moveTo>
                  <a:lnTo>
                    <a:pt x="1847850" y="66675"/>
                  </a:lnTo>
                  <a:lnTo>
                    <a:pt x="1847850" y="533400"/>
                  </a:lnTo>
                  <a:lnTo>
                    <a:pt x="2219325" y="533400"/>
                  </a:lnTo>
                  <a:lnTo>
                    <a:pt x="2219325" y="66675"/>
                  </a:lnTo>
                  <a:close/>
                </a:path>
                <a:path w="3133725" h="533400">
                  <a:moveTo>
                    <a:pt x="3133725" y="66675"/>
                  </a:moveTo>
                  <a:lnTo>
                    <a:pt x="2771775" y="66675"/>
                  </a:lnTo>
                  <a:lnTo>
                    <a:pt x="2771775" y="533400"/>
                  </a:lnTo>
                  <a:lnTo>
                    <a:pt x="3133725" y="533400"/>
                  </a:lnTo>
                  <a:lnTo>
                    <a:pt x="3133725" y="66675"/>
                  </a:lnTo>
                  <a:close/>
                </a:path>
              </a:pathLst>
            </a:custGeom>
            <a:solidFill>
              <a:srgbClr val="DF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91250" y="2933699"/>
              <a:ext cx="1285875" cy="552450"/>
            </a:xfrm>
            <a:custGeom>
              <a:avLst/>
              <a:gdLst/>
              <a:ahLst/>
              <a:cxnLst/>
              <a:rect l="l" t="t" r="r" b="b"/>
              <a:pathLst>
                <a:path w="1285875" h="552450">
                  <a:moveTo>
                    <a:pt x="371475" y="0"/>
                  </a:moveTo>
                  <a:lnTo>
                    <a:pt x="0" y="0"/>
                  </a:lnTo>
                  <a:lnTo>
                    <a:pt x="0" y="552450"/>
                  </a:lnTo>
                  <a:lnTo>
                    <a:pt x="371475" y="552450"/>
                  </a:lnTo>
                  <a:lnTo>
                    <a:pt x="371475" y="0"/>
                  </a:lnTo>
                  <a:close/>
                </a:path>
                <a:path w="1285875" h="552450">
                  <a:moveTo>
                    <a:pt x="1285875" y="0"/>
                  </a:moveTo>
                  <a:lnTo>
                    <a:pt x="923925" y="0"/>
                  </a:lnTo>
                  <a:lnTo>
                    <a:pt x="923925" y="552450"/>
                  </a:lnTo>
                  <a:lnTo>
                    <a:pt x="1285875" y="552450"/>
                  </a:lnTo>
                  <a:lnTo>
                    <a:pt x="1285875" y="0"/>
                  </a:lnTo>
                  <a:close/>
                </a:path>
              </a:pathLst>
            </a:custGeom>
            <a:solidFill>
              <a:srgbClr val="C9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24151" y="5462651"/>
              <a:ext cx="5534025" cy="0"/>
            </a:xfrm>
            <a:custGeom>
              <a:avLst/>
              <a:gdLst/>
              <a:ahLst/>
              <a:cxnLst/>
              <a:rect l="l" t="t" r="r" b="b"/>
              <a:pathLst>
                <a:path w="5534025">
                  <a:moveTo>
                    <a:pt x="0" y="0"/>
                  </a:moveTo>
                  <a:lnTo>
                    <a:pt x="5534025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81351" y="3205226"/>
              <a:ext cx="4619625" cy="857250"/>
            </a:xfrm>
            <a:custGeom>
              <a:avLst/>
              <a:gdLst/>
              <a:ahLst/>
              <a:cxnLst/>
              <a:rect l="l" t="t" r="r" b="b"/>
              <a:pathLst>
                <a:path w="4619625" h="857250">
                  <a:moveTo>
                    <a:pt x="0" y="857250"/>
                  </a:moveTo>
                  <a:lnTo>
                    <a:pt x="923925" y="714375"/>
                  </a:lnTo>
                  <a:lnTo>
                    <a:pt x="1847850" y="561975"/>
                  </a:lnTo>
                  <a:lnTo>
                    <a:pt x="2771775" y="390525"/>
                  </a:lnTo>
                  <a:lnTo>
                    <a:pt x="3695700" y="200025"/>
                  </a:lnTo>
                  <a:lnTo>
                    <a:pt x="461962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7759" y="4033837"/>
              <a:ext cx="66675" cy="666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684" y="3890962"/>
              <a:ext cx="66675" cy="666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5609" y="3738562"/>
              <a:ext cx="66675" cy="666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9534" y="3567112"/>
              <a:ext cx="66675" cy="666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3459" y="3376612"/>
              <a:ext cx="66675" cy="666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7384" y="3176587"/>
              <a:ext cx="66675" cy="666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681351" y="3681476"/>
              <a:ext cx="4619625" cy="676275"/>
            </a:xfrm>
            <a:custGeom>
              <a:avLst/>
              <a:gdLst/>
              <a:ahLst/>
              <a:cxnLst/>
              <a:rect l="l" t="t" r="r" b="b"/>
              <a:pathLst>
                <a:path w="4619625" h="676275">
                  <a:moveTo>
                    <a:pt x="0" y="676275"/>
                  </a:moveTo>
                  <a:lnTo>
                    <a:pt x="923925" y="561975"/>
                  </a:lnTo>
                  <a:lnTo>
                    <a:pt x="1847850" y="438150"/>
                  </a:lnTo>
                  <a:lnTo>
                    <a:pt x="2771775" y="304800"/>
                  </a:lnTo>
                  <a:lnTo>
                    <a:pt x="3695700" y="161925"/>
                  </a:lnTo>
                  <a:lnTo>
                    <a:pt x="4619625" y="0"/>
                  </a:lnTo>
                </a:path>
              </a:pathLst>
            </a:custGeom>
            <a:ln w="28575">
              <a:solidFill>
                <a:srgbClr val="7670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2712" y="4329112"/>
              <a:ext cx="66675" cy="666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6637" y="4214812"/>
              <a:ext cx="66675" cy="666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0562" y="4090987"/>
              <a:ext cx="66675" cy="666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4487" y="3957637"/>
              <a:ext cx="66675" cy="666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8412" y="3814762"/>
              <a:ext cx="66675" cy="666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2337" y="3652837"/>
              <a:ext cx="66675" cy="6667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419475" y="3905504"/>
            <a:ext cx="3714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900" b="1" spc="-50">
                <a:solidFill>
                  <a:srgbClr val="404040"/>
                </a:solidFill>
                <a:latin typeface="Arial"/>
                <a:cs typeface="Arial"/>
              </a:rPr>
              <a:t>5.70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43400" y="3719766"/>
            <a:ext cx="441959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100"/>
              </a:spcBef>
            </a:pPr>
            <a:r>
              <a:rPr sz="900" b="1" spc="-35">
                <a:solidFill>
                  <a:srgbClr val="404040"/>
                </a:solidFill>
                <a:latin typeface="Arial"/>
                <a:cs typeface="Arial"/>
              </a:rPr>
              <a:t>6.27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63540" y="3570985"/>
            <a:ext cx="213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35">
                <a:solidFill>
                  <a:srgbClr val="404040"/>
                </a:solidFill>
                <a:latin typeface="Arial"/>
                <a:cs typeface="Arial"/>
              </a:rPr>
              <a:t>6.89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74384" y="3383597"/>
            <a:ext cx="22669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35">
                <a:solidFill>
                  <a:srgbClr val="404040"/>
                </a:solidFill>
                <a:latin typeface="Arial"/>
                <a:cs typeface="Arial"/>
              </a:rPr>
              <a:t>7.58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15175" y="3198748"/>
            <a:ext cx="361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00"/>
              </a:spcBef>
            </a:pPr>
            <a:r>
              <a:rPr sz="900" b="1" spc="-20">
                <a:solidFill>
                  <a:srgbClr val="404040"/>
                </a:solidFill>
                <a:latin typeface="Arial"/>
                <a:cs typeface="Arial"/>
              </a:rPr>
              <a:t>8.34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95550" y="4035679"/>
            <a:ext cx="923925" cy="44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090">
              <a:lnSpc>
                <a:spcPct val="100000"/>
              </a:lnSpc>
              <a:spcBef>
                <a:spcPts val="100"/>
              </a:spcBef>
            </a:pPr>
            <a:r>
              <a:rPr sz="900" b="1" spc="-20">
                <a:solidFill>
                  <a:srgbClr val="404040"/>
                </a:solidFill>
                <a:latin typeface="Arial"/>
                <a:cs typeface="Arial"/>
              </a:rPr>
              <a:t>5.18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900">
              <a:latin typeface="Arial"/>
              <a:cs typeface="Arial"/>
            </a:endParaRPr>
          </a:p>
          <a:p>
            <a:pPr marL="180975">
              <a:lnSpc>
                <a:spcPct val="100000"/>
              </a:lnSpc>
            </a:pPr>
            <a:r>
              <a:rPr sz="900" b="1" spc="-20">
                <a:latin typeface="Arial"/>
                <a:cs typeface="Arial"/>
              </a:rPr>
              <a:t>4.09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19475" y="4219320"/>
            <a:ext cx="9239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100"/>
              </a:spcBef>
            </a:pPr>
            <a:r>
              <a:rPr sz="900" b="1" spc="-20">
                <a:latin typeface="Arial"/>
                <a:cs typeface="Arial"/>
              </a:rPr>
              <a:t>4.50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43400" y="4086542"/>
            <a:ext cx="37147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100"/>
              </a:spcBef>
            </a:pPr>
            <a:r>
              <a:rPr sz="900" b="1" spc="-20">
                <a:latin typeface="Arial"/>
                <a:cs typeface="Arial"/>
              </a:rPr>
              <a:t>4.95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67325" y="3983354"/>
            <a:ext cx="44195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100"/>
              </a:spcBef>
            </a:pPr>
            <a:r>
              <a:rPr sz="900" b="1" spc="-35">
                <a:latin typeface="Arial"/>
                <a:cs typeface="Arial"/>
              </a:rPr>
              <a:t>5.45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34709" y="3804920"/>
            <a:ext cx="213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35">
                <a:latin typeface="Arial"/>
                <a:cs typeface="Arial"/>
              </a:rPr>
              <a:t>5.99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15175" y="3642042"/>
            <a:ext cx="36195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">
              <a:lnSpc>
                <a:spcPct val="100000"/>
              </a:lnSpc>
              <a:spcBef>
                <a:spcPts val="100"/>
              </a:spcBef>
            </a:pPr>
            <a:r>
              <a:rPr sz="900" b="1" spc="-35">
                <a:latin typeface="Arial"/>
                <a:cs typeface="Arial"/>
              </a:rPr>
              <a:t>6.59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44954" y="5372353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44954" y="5100637"/>
            <a:ext cx="8382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44954" y="4829492"/>
            <a:ext cx="8382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44954" y="4558665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3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44954" y="4287520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44954" y="4016375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44954" y="3744531"/>
            <a:ext cx="8382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44954" y="3473386"/>
            <a:ext cx="8382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7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44954" y="3202685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986914" y="2660269"/>
            <a:ext cx="141605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9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54858" y="5520690"/>
            <a:ext cx="25527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>
                <a:solidFill>
                  <a:srgbClr val="585858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78784" y="5520690"/>
            <a:ext cx="25400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2024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02454" y="5520690"/>
            <a:ext cx="25400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2025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26379" y="5520690"/>
            <a:ext cx="25400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2026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50051" y="5520690"/>
            <a:ext cx="25400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2027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173594" y="5520690"/>
            <a:ext cx="25400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2028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49725" y="2358072"/>
            <a:ext cx="2100326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00" b="1" spc="-90">
                <a:solidFill>
                  <a:srgbClr val="585858"/>
                </a:solidFill>
                <a:latin typeface="Arial"/>
                <a:cs typeface="Arial"/>
              </a:rPr>
              <a:t>Planned Short-Term Supply</a:t>
            </a:r>
            <a:endParaRPr lang="en-US" sz="140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167751" y="3219450"/>
            <a:ext cx="252729" cy="1105535"/>
            <a:chOff x="8167751" y="3219450"/>
            <a:chExt cx="252729" cy="1105535"/>
          </a:xfrm>
        </p:grpSpPr>
        <p:sp>
          <p:nvSpPr>
            <p:cNvPr id="57" name="object 57"/>
            <p:cNvSpPr/>
            <p:nvPr/>
          </p:nvSpPr>
          <p:spPr>
            <a:xfrm>
              <a:off x="8172450" y="3219450"/>
              <a:ext cx="247650" cy="57150"/>
            </a:xfrm>
            <a:custGeom>
              <a:avLst/>
              <a:gdLst/>
              <a:ahLst/>
              <a:cxnLst/>
              <a:rect l="l" t="t" r="r" b="b"/>
              <a:pathLst>
                <a:path w="247650" h="57150">
                  <a:moveTo>
                    <a:pt x="24765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247650" y="57150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172450" y="3390900"/>
              <a:ext cx="247650" cy="66675"/>
            </a:xfrm>
            <a:custGeom>
              <a:avLst/>
              <a:gdLst/>
              <a:ahLst/>
              <a:cxnLst/>
              <a:rect l="l" t="t" r="r" b="b"/>
              <a:pathLst>
                <a:path w="247650" h="66675">
                  <a:moveTo>
                    <a:pt x="247650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247650" y="66675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A95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172450" y="3571875"/>
              <a:ext cx="247650" cy="66675"/>
            </a:xfrm>
            <a:custGeom>
              <a:avLst/>
              <a:gdLst/>
              <a:ahLst/>
              <a:cxnLst/>
              <a:rect l="l" t="t" r="r" b="b"/>
              <a:pathLst>
                <a:path w="247650" h="66675">
                  <a:moveTo>
                    <a:pt x="247650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247650" y="66675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87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172450" y="3752850"/>
              <a:ext cx="247650" cy="57150"/>
            </a:xfrm>
            <a:custGeom>
              <a:avLst/>
              <a:gdLst/>
              <a:ahLst/>
              <a:cxnLst/>
              <a:rect l="l" t="t" r="r" b="b"/>
              <a:pathLst>
                <a:path w="247650" h="57150">
                  <a:moveTo>
                    <a:pt x="24765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247650" y="57150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DF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172450" y="3924300"/>
              <a:ext cx="247650" cy="66675"/>
            </a:xfrm>
            <a:custGeom>
              <a:avLst/>
              <a:gdLst/>
              <a:ahLst/>
              <a:cxnLst/>
              <a:rect l="l" t="t" r="r" b="b"/>
              <a:pathLst>
                <a:path w="247650" h="66675">
                  <a:moveTo>
                    <a:pt x="247650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247650" y="66675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C9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67751" y="4110037"/>
              <a:ext cx="247650" cy="6667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167751" y="4310125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>
                  <a:moveTo>
                    <a:pt x="0" y="0"/>
                  </a:moveTo>
                  <a:lnTo>
                    <a:pt x="247650" y="0"/>
                  </a:lnTo>
                </a:path>
              </a:pathLst>
            </a:custGeom>
            <a:ln w="28575">
              <a:solidFill>
                <a:srgbClr val="7670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435340" y="3112529"/>
            <a:ext cx="2106295" cy="12719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900" spc="-40">
                <a:solidFill>
                  <a:srgbClr val="585858"/>
                </a:solidFill>
                <a:latin typeface="Arial"/>
                <a:cs typeface="Arial"/>
              </a:rPr>
              <a:t>Total</a:t>
            </a:r>
            <a:r>
              <a:rPr sz="900" spc="-6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95">
                <a:solidFill>
                  <a:srgbClr val="585858"/>
                </a:solidFill>
                <a:latin typeface="Arial"/>
                <a:cs typeface="Arial"/>
              </a:rPr>
              <a:t>Base</a:t>
            </a:r>
            <a:r>
              <a:rPr sz="900" spc="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585858"/>
                </a:solidFill>
                <a:latin typeface="Arial"/>
                <a:cs typeface="Arial"/>
              </a:rPr>
              <a:t>Supply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110">
                <a:solidFill>
                  <a:srgbClr val="585858"/>
                </a:solidFill>
                <a:latin typeface="Arial"/>
                <a:cs typeface="Arial"/>
              </a:rPr>
              <a:t>San</a:t>
            </a:r>
            <a:r>
              <a:rPr sz="9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Marcos</a:t>
            </a:r>
            <a:r>
              <a:rPr sz="9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25">
                <a:solidFill>
                  <a:srgbClr val="585858"/>
                </a:solidFill>
                <a:latin typeface="Arial"/>
                <a:cs typeface="Arial"/>
              </a:rPr>
              <a:t>Interconnect</a:t>
            </a:r>
            <a:r>
              <a:rPr sz="900" spc="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585858"/>
                </a:solidFill>
                <a:latin typeface="Arial"/>
                <a:cs typeface="Arial"/>
              </a:rPr>
              <a:t>Agreement</a:t>
            </a:r>
            <a:endParaRPr sz="900">
              <a:latin typeface="Arial"/>
              <a:cs typeface="Arial"/>
            </a:endParaRPr>
          </a:p>
          <a:p>
            <a:pPr marL="12700" marR="790575">
              <a:lnSpc>
                <a:spcPts val="1400"/>
              </a:lnSpc>
              <a:spcBef>
                <a:spcPts val="100"/>
              </a:spcBef>
            </a:pPr>
            <a:r>
              <a:rPr sz="900" spc="-110">
                <a:solidFill>
                  <a:srgbClr val="585858"/>
                </a:solidFill>
                <a:latin typeface="Arial"/>
                <a:cs typeface="Arial"/>
              </a:rPr>
              <a:t>San</a:t>
            </a:r>
            <a:r>
              <a:rPr sz="9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Marcos</a:t>
            </a:r>
            <a:r>
              <a:rPr sz="900" spc="-6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110">
                <a:solidFill>
                  <a:srgbClr val="585858"/>
                </a:solidFill>
                <a:latin typeface="Arial"/>
                <a:cs typeface="Arial"/>
              </a:rPr>
              <a:t>EAA</a:t>
            </a:r>
            <a:r>
              <a:rPr sz="900" spc="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Agreement </a:t>
            </a:r>
            <a:r>
              <a:rPr sz="900" spc="-100">
                <a:solidFill>
                  <a:srgbClr val="585858"/>
                </a:solidFill>
                <a:latin typeface="Arial"/>
                <a:cs typeface="Arial"/>
              </a:rPr>
              <a:t>ARWA</a:t>
            </a:r>
            <a:r>
              <a:rPr sz="90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90">
                <a:solidFill>
                  <a:srgbClr val="585858"/>
                </a:solidFill>
                <a:latin typeface="Arial"/>
                <a:cs typeface="Arial"/>
              </a:rPr>
              <a:t>Phase</a:t>
            </a:r>
            <a:r>
              <a:rPr sz="900" spc="-8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5">
                <a:solidFill>
                  <a:srgbClr val="585858"/>
                </a:solidFill>
                <a:latin typeface="Arial"/>
                <a:cs typeface="Arial"/>
              </a:rPr>
              <a:t>1B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585858"/>
                </a:solidFill>
                <a:latin typeface="Arial"/>
                <a:cs typeface="Arial"/>
              </a:rPr>
              <a:t>Supply </a:t>
            </a:r>
            <a:r>
              <a:rPr sz="900" spc="-110">
                <a:solidFill>
                  <a:srgbClr val="585858"/>
                </a:solidFill>
                <a:latin typeface="Arial"/>
                <a:cs typeface="Arial"/>
              </a:rPr>
              <a:t>ARWA</a:t>
            </a:r>
            <a:r>
              <a:rPr sz="900" spc="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85">
                <a:solidFill>
                  <a:srgbClr val="585858"/>
                </a:solidFill>
                <a:latin typeface="Arial"/>
                <a:cs typeface="Arial"/>
              </a:rPr>
              <a:t>Phase</a:t>
            </a:r>
            <a:r>
              <a:rPr sz="900" spc="-7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>
                <a:solidFill>
                  <a:srgbClr val="585858"/>
                </a:solidFill>
                <a:latin typeface="Arial"/>
                <a:cs typeface="Arial"/>
              </a:rPr>
              <a:t>1C/1D</a:t>
            </a:r>
            <a:r>
              <a:rPr sz="9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585858"/>
                </a:solidFill>
                <a:latin typeface="Arial"/>
                <a:cs typeface="Arial"/>
              </a:rPr>
              <a:t>Supply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900" spc="-60">
                <a:solidFill>
                  <a:srgbClr val="585858"/>
                </a:solidFill>
                <a:latin typeface="Arial"/>
                <a:cs typeface="Arial"/>
              </a:rPr>
              <a:t>Demand</a:t>
            </a:r>
            <a:r>
              <a:rPr sz="900" spc="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Projections</a:t>
            </a:r>
            <a:r>
              <a:rPr sz="900" spc="-20">
                <a:solidFill>
                  <a:srgbClr val="585858"/>
                </a:solidFill>
                <a:latin typeface="Arial"/>
                <a:cs typeface="Arial"/>
              </a:rPr>
              <a:t> (MGD)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60">
                <a:solidFill>
                  <a:srgbClr val="585858"/>
                </a:solidFill>
                <a:latin typeface="Arial"/>
                <a:cs typeface="Arial"/>
              </a:rPr>
              <a:t>Demand</a:t>
            </a:r>
            <a:r>
              <a:rPr sz="900" spc="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Projections</a:t>
            </a:r>
            <a:r>
              <a:rPr sz="9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585858"/>
                </a:solidFill>
                <a:latin typeface="Arial"/>
                <a:cs typeface="Arial"/>
              </a:rPr>
              <a:t>with </a:t>
            </a:r>
            <a:r>
              <a:rPr sz="900" spc="-45">
                <a:solidFill>
                  <a:srgbClr val="585858"/>
                </a:solidFill>
                <a:latin typeface="Arial"/>
                <a:cs typeface="Arial"/>
              </a:rPr>
              <a:t>Restrictions</a:t>
            </a:r>
            <a:r>
              <a:rPr sz="900" spc="7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585858"/>
                </a:solidFill>
                <a:latin typeface="Arial"/>
                <a:cs typeface="Arial"/>
              </a:rPr>
              <a:t>(MGD)</a:t>
            </a:r>
            <a:endParaRPr sz="900">
              <a:latin typeface="Arial"/>
              <a:cs typeface="Arial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sldNum" sz="quarter" idx="7"/>
          </p:nvPr>
        </p:nvSpPr>
        <p:spPr>
          <a:xfrm>
            <a:off x="917575" y="6224610"/>
            <a:ext cx="260857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800" b="0" i="0">
                <a:solidFill>
                  <a:schemeClr val="bg1"/>
                </a:solidFill>
                <a:latin typeface="Montserrat Light"/>
                <a:cs typeface="Montserrat Ligh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1588547" y="3033124"/>
            <a:ext cx="168275" cy="1758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65"/>
              </a:lnSpc>
            </a:pPr>
            <a:r>
              <a:rPr sz="1100">
                <a:latin typeface="Arial"/>
                <a:cs typeface="Arial"/>
              </a:rPr>
              <a:t>Million</a:t>
            </a:r>
            <a:r>
              <a:rPr sz="1100" spc="-80">
                <a:latin typeface="Arial"/>
                <a:cs typeface="Arial"/>
              </a:rPr>
              <a:t> </a:t>
            </a:r>
            <a:r>
              <a:rPr sz="1100" spc="-55">
                <a:latin typeface="Arial"/>
                <a:cs typeface="Arial"/>
              </a:rPr>
              <a:t>Gallons</a:t>
            </a:r>
            <a:r>
              <a:rPr sz="1100" spc="-110">
                <a:latin typeface="Arial"/>
                <a:cs typeface="Arial"/>
              </a:rPr>
              <a:t> </a:t>
            </a:r>
            <a:r>
              <a:rPr sz="1100" spc="-10">
                <a:latin typeface="Arial"/>
                <a:cs typeface="Arial"/>
              </a:rPr>
              <a:t>per</a:t>
            </a:r>
            <a:r>
              <a:rPr sz="1100" spc="-125">
                <a:latin typeface="Arial"/>
                <a:cs typeface="Arial"/>
              </a:rPr>
              <a:t> </a:t>
            </a:r>
            <a:r>
              <a:rPr sz="1100" spc="-95">
                <a:latin typeface="Arial"/>
                <a:cs typeface="Arial"/>
              </a:rPr>
              <a:t>Day</a:t>
            </a:r>
            <a:r>
              <a:rPr sz="1100" spc="-70">
                <a:latin typeface="Arial"/>
                <a:cs typeface="Arial"/>
              </a:rPr>
              <a:t> </a:t>
            </a:r>
            <a:r>
              <a:rPr sz="1100" spc="-35">
                <a:latin typeface="Arial"/>
                <a:cs typeface="Arial"/>
              </a:rPr>
              <a:t>(MGD)</a:t>
            </a:r>
            <a:endParaRPr sz="11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872990" y="5779452"/>
            <a:ext cx="28511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65">
                <a:latin typeface="Arial"/>
                <a:cs typeface="Arial"/>
              </a:rPr>
              <a:t>Year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156193" y="4634801"/>
            <a:ext cx="2163445" cy="5152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80"/>
              </a:spcBef>
            </a:pPr>
            <a:r>
              <a:rPr sz="1100" spc="-40">
                <a:latin typeface="Montserrat" pitchFamily="2" charset="77"/>
                <a:cs typeface="Arial"/>
              </a:rPr>
              <a:t>*Preliminary</a:t>
            </a:r>
            <a:r>
              <a:rPr sz="1100" spc="-130">
                <a:latin typeface="Montserrat" pitchFamily="2" charset="77"/>
                <a:cs typeface="Arial"/>
              </a:rPr>
              <a:t> </a:t>
            </a:r>
            <a:r>
              <a:rPr sz="1100" spc="-20">
                <a:latin typeface="Montserrat" pitchFamily="2" charset="77"/>
                <a:cs typeface="Arial"/>
              </a:rPr>
              <a:t>forecasts </a:t>
            </a:r>
            <a:r>
              <a:rPr sz="1100" spc="-85">
                <a:latin typeface="Montserrat" pitchFamily="2" charset="77"/>
                <a:cs typeface="Arial"/>
              </a:rPr>
              <a:t>are</a:t>
            </a:r>
            <a:r>
              <a:rPr sz="1100" spc="-114">
                <a:latin typeface="Montserrat" pitchFamily="2" charset="77"/>
                <a:cs typeface="Arial"/>
              </a:rPr>
              <a:t> </a:t>
            </a:r>
            <a:r>
              <a:rPr sz="1100" spc="-110">
                <a:latin typeface="Montserrat" pitchFamily="2" charset="77"/>
                <a:cs typeface="Arial"/>
              </a:rPr>
              <a:t>based</a:t>
            </a:r>
            <a:r>
              <a:rPr sz="1100" spc="-90">
                <a:latin typeface="Montserrat" pitchFamily="2" charset="77"/>
                <a:cs typeface="Arial"/>
              </a:rPr>
              <a:t> </a:t>
            </a:r>
            <a:r>
              <a:rPr sz="1100" spc="-45">
                <a:latin typeface="Montserrat" pitchFamily="2" charset="77"/>
                <a:cs typeface="Arial"/>
              </a:rPr>
              <a:t>on</a:t>
            </a:r>
            <a:r>
              <a:rPr sz="1100" spc="-85">
                <a:latin typeface="Montserrat" pitchFamily="2" charset="77"/>
                <a:cs typeface="Arial"/>
              </a:rPr>
              <a:t> </a:t>
            </a:r>
            <a:r>
              <a:rPr sz="1100" spc="-20">
                <a:latin typeface="Montserrat" pitchFamily="2" charset="77"/>
                <a:cs typeface="Arial"/>
              </a:rPr>
              <a:t>2025 </a:t>
            </a:r>
            <a:r>
              <a:rPr sz="1100" spc="-65">
                <a:latin typeface="Montserrat" pitchFamily="2" charset="77"/>
                <a:cs typeface="Arial"/>
              </a:rPr>
              <a:t>Water</a:t>
            </a:r>
            <a:r>
              <a:rPr sz="1100" spc="-130">
                <a:latin typeface="Montserrat" pitchFamily="2" charset="77"/>
                <a:cs typeface="Arial"/>
              </a:rPr>
              <a:t> </a:t>
            </a:r>
            <a:r>
              <a:rPr sz="1100" spc="-50">
                <a:latin typeface="Montserrat" pitchFamily="2" charset="77"/>
                <a:cs typeface="Arial"/>
              </a:rPr>
              <a:t>Master</a:t>
            </a:r>
            <a:r>
              <a:rPr sz="1100" spc="-130">
                <a:latin typeface="Montserrat" pitchFamily="2" charset="77"/>
                <a:cs typeface="Arial"/>
              </a:rPr>
              <a:t> </a:t>
            </a:r>
            <a:r>
              <a:rPr sz="1100" spc="-114">
                <a:latin typeface="Montserrat" pitchFamily="2" charset="77"/>
                <a:cs typeface="Arial"/>
              </a:rPr>
              <a:t>Plan</a:t>
            </a:r>
            <a:r>
              <a:rPr sz="1100" spc="-145">
                <a:latin typeface="Montserrat" pitchFamily="2" charset="77"/>
                <a:cs typeface="Arial"/>
              </a:rPr>
              <a:t> </a:t>
            </a:r>
            <a:r>
              <a:rPr sz="1100" spc="-45">
                <a:latin typeface="Montserrat" pitchFamily="2" charset="77"/>
                <a:cs typeface="Arial"/>
              </a:rPr>
              <a:t>and </a:t>
            </a:r>
            <a:r>
              <a:rPr sz="1100" spc="-85">
                <a:latin typeface="Montserrat" pitchFamily="2" charset="77"/>
                <a:cs typeface="Arial"/>
              </a:rPr>
              <a:t>are</a:t>
            </a:r>
            <a:r>
              <a:rPr sz="1100" spc="-80">
                <a:latin typeface="Montserrat" pitchFamily="2" charset="77"/>
                <a:cs typeface="Arial"/>
              </a:rPr>
              <a:t> </a:t>
            </a:r>
            <a:r>
              <a:rPr sz="1100" spc="-70">
                <a:latin typeface="Montserrat" pitchFamily="2" charset="77"/>
                <a:cs typeface="Arial"/>
              </a:rPr>
              <a:t>subject</a:t>
            </a:r>
            <a:r>
              <a:rPr sz="1100" spc="-90">
                <a:latin typeface="Montserrat" pitchFamily="2" charset="77"/>
                <a:cs typeface="Arial"/>
              </a:rPr>
              <a:t> </a:t>
            </a:r>
            <a:r>
              <a:rPr sz="1100">
                <a:latin typeface="Montserrat" pitchFamily="2" charset="77"/>
                <a:cs typeface="Arial"/>
              </a:rPr>
              <a:t>to</a:t>
            </a:r>
            <a:r>
              <a:rPr sz="1100" spc="-60">
                <a:latin typeface="Montserrat" pitchFamily="2" charset="77"/>
                <a:cs typeface="Arial"/>
              </a:rPr>
              <a:t> </a:t>
            </a:r>
            <a:r>
              <a:rPr sz="1100" spc="-10">
                <a:latin typeface="Montserrat" pitchFamily="2" charset="77"/>
                <a:cs typeface="Arial"/>
              </a:rPr>
              <a:t>change</a:t>
            </a:r>
            <a:endParaRPr sz="1100">
              <a:latin typeface="Montserrat" pitchFamily="2" charset="77"/>
              <a:cs typeface="Arial"/>
            </a:endParaRPr>
          </a:p>
        </p:txBody>
      </p:sp>
      <p:sp>
        <p:nvSpPr>
          <p:cNvPr id="73" name="Slide Number Placeholder 2">
            <a:extLst>
              <a:ext uri="{FF2B5EF4-FFF2-40B4-BE49-F238E27FC236}">
                <a16:creationId xmlns:a16="http://schemas.microsoft.com/office/drawing/2014/main" id="{C2346BC1-BC54-0D78-C8E5-11096A4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0E56D04-741E-64F8-A684-F563F5DF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Water &amp; Wastewater Utilities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Planned Short-Term Supply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4298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D2EB-0ABC-8CC5-090A-37EC3224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32</a:t>
            </a:fld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0EC99FC-56D1-D9C1-0A5F-57054EC1A6B0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0DA3ABB-1C14-D59B-315C-B152F6AAFBD1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356CA8-9FDE-1E46-946F-2BCA7C1805F5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2131FD-E193-63A2-00BD-D6CDABF48572}"/>
              </a:ext>
            </a:extLst>
          </p:cNvPr>
          <p:cNvSpPr txBox="1"/>
          <p:nvPr/>
        </p:nvSpPr>
        <p:spPr>
          <a:xfrm>
            <a:off x="1265476" y="2306741"/>
            <a:ext cx="5173424" cy="39087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latin typeface="Montserrat"/>
              </a:rPr>
              <a:t>Water/Wastewater</a:t>
            </a:r>
          </a:p>
          <a:p>
            <a:r>
              <a:rPr lang="en-US" sz="1600" b="1">
                <a:latin typeface="Montserrat"/>
              </a:rPr>
              <a:t>Wastewater Tech I (2)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Division Manager, W/WW Maintenance (1) </a:t>
            </a:r>
            <a:r>
              <a:rPr lang="en-US" sz="1600">
                <a:latin typeface="Montserrat"/>
              </a:rPr>
              <a:t>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Lead Licensed Electrician 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Lead Lift Station Technician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Lift Station Technician (3) </a:t>
            </a:r>
            <a:endParaRPr lang="en-US" sz="1600">
              <a:latin typeface="Montserrat"/>
            </a:endParaRPr>
          </a:p>
          <a:p>
            <a:r>
              <a:rPr lang="en-US" sz="1600" b="1">
                <a:latin typeface="Montserrat"/>
              </a:rPr>
              <a:t>Water Conservation Coordinator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Backflow Technician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Instrumentation Control Technician 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Water Crew Lead (1) </a:t>
            </a:r>
            <a:endParaRPr lang="en-US" sz="1600">
              <a:latin typeface="Montserrat"/>
            </a:endParaRPr>
          </a:p>
          <a:p>
            <a:r>
              <a:rPr lang="en-US" sz="1600" b="1">
                <a:latin typeface="Montserrat"/>
              </a:rPr>
              <a:t>Assistant Director, Water Resources/Projects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Water Tech I (3)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  <a:cs typeface="Calibri"/>
              </a:rPr>
              <a:t>Management Assistant (2) </a:t>
            </a:r>
            <a:endParaRPr lang="en-US" sz="1600">
              <a:latin typeface="Montserrat"/>
              <a:ea typeface="Calibri"/>
              <a:cs typeface="Calibri"/>
            </a:endParaRPr>
          </a:p>
          <a:p>
            <a:pPr algn="r"/>
            <a:r>
              <a:rPr lang="en-US" sz="2000" b="1">
                <a:latin typeface="Montserrat"/>
              </a:rPr>
              <a:t>Total: 18</a:t>
            </a:r>
            <a:endParaRPr lang="en-US" sz="2000" b="1">
              <a:latin typeface="Montserrat"/>
              <a:ea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35B04-6FF7-9ABA-93B7-9B9A017B1D55}"/>
              </a:ext>
            </a:extLst>
          </p:cNvPr>
          <p:cNvSpPr txBox="1"/>
          <p:nvPr/>
        </p:nvSpPr>
        <p:spPr>
          <a:xfrm>
            <a:off x="6672469" y="2284465"/>
            <a:ext cx="5081064" cy="42165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US" sz="2000" b="1">
                <a:latin typeface="Montserrat"/>
              </a:rPr>
              <a:t>Public Works</a:t>
            </a:r>
          </a:p>
          <a:p>
            <a:pPr fontAlgn="base"/>
            <a:r>
              <a:rPr lang="en-US" sz="1600" b="1">
                <a:latin typeface="Montserrat"/>
              </a:rPr>
              <a:t>Director of Transportation &amp; Traffic (1) </a:t>
            </a:r>
            <a:endParaRPr lang="en-US" sz="1600">
              <a:latin typeface="Montserrat"/>
              <a:cs typeface="Calibri"/>
            </a:endParaRPr>
          </a:p>
          <a:p>
            <a:pPr fontAlgn="base"/>
            <a:r>
              <a:rPr lang="en-US" sz="1600" b="1">
                <a:latin typeface="Montserrat"/>
              </a:rPr>
              <a:t>Division Manager of Fleet Services (1) </a:t>
            </a:r>
            <a:endParaRPr lang="en-US" sz="1600" b="1">
              <a:latin typeface="Montserrat"/>
              <a:cs typeface="Calibri"/>
            </a:endParaRPr>
          </a:p>
          <a:p>
            <a:pPr fontAlgn="base"/>
            <a:r>
              <a:rPr lang="en-US" sz="1600" b="1">
                <a:latin typeface="Montserrat"/>
              </a:rPr>
              <a:t>Public Works Inspectors (3) </a:t>
            </a:r>
            <a:endParaRPr lang="en-US" sz="1600" b="1">
              <a:latin typeface="Montserrat"/>
              <a:cs typeface="Calibri"/>
            </a:endParaRPr>
          </a:p>
          <a:p>
            <a:pPr fontAlgn="base"/>
            <a:r>
              <a:rPr lang="en-US" sz="1600" b="1">
                <a:latin typeface="Montserrat"/>
              </a:rPr>
              <a:t>Building Maintenance Technician (1) </a:t>
            </a:r>
            <a:endParaRPr lang="en-US" sz="1600" b="1">
              <a:latin typeface="Montserrat"/>
              <a:cs typeface="Calibri"/>
            </a:endParaRPr>
          </a:p>
          <a:p>
            <a:pPr fontAlgn="base"/>
            <a:r>
              <a:rPr lang="en-US" sz="1600" b="1">
                <a:latin typeface="Montserrat"/>
              </a:rPr>
              <a:t>Facility Maintenance Specialist (2)</a:t>
            </a:r>
            <a:endParaRPr lang="en-US" sz="1600">
              <a:latin typeface="Montserrat"/>
              <a:cs typeface="Calibri"/>
            </a:endParaRPr>
          </a:p>
          <a:p>
            <a:pPr algn="r" fontAlgn="base"/>
            <a:r>
              <a:rPr lang="en-US" sz="2000" b="1">
                <a:latin typeface="Montserrat"/>
              </a:rPr>
              <a:t>Total 8</a:t>
            </a:r>
            <a:endParaRPr lang="en-US" sz="2000" b="1">
              <a:latin typeface="Montserrat"/>
              <a:ea typeface="Calibri" panose="020F0502020204030204"/>
              <a:cs typeface="Calibri"/>
            </a:endParaRPr>
          </a:p>
          <a:p>
            <a:pPr algn="ctr"/>
            <a:r>
              <a:rPr lang="en-US" sz="2000" b="1">
                <a:latin typeface="Montserrat"/>
              </a:rPr>
              <a:t>Engineering</a:t>
            </a:r>
            <a:endParaRPr lang="en-US" sz="2000" b="1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CIP Division Manager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Land Acquisition Manager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Land Acquisition Agent (1) </a:t>
            </a:r>
            <a:endParaRPr lang="en-US" sz="1600">
              <a:latin typeface="Montserrat"/>
              <a:cs typeface="Calibri"/>
            </a:endParaRPr>
          </a:p>
          <a:p>
            <a:r>
              <a:rPr lang="en-US" sz="1600" b="1">
                <a:latin typeface="Montserrat"/>
              </a:rPr>
              <a:t>Project Manager (1) </a:t>
            </a:r>
            <a:endParaRPr lang="en-US" sz="1600">
              <a:latin typeface="Montserrat"/>
              <a:cs typeface="Calibri"/>
            </a:endParaRPr>
          </a:p>
          <a:p>
            <a:pPr algn="r"/>
            <a:r>
              <a:rPr lang="en-US" sz="2000" b="1">
                <a:latin typeface="Montserrat"/>
              </a:rPr>
              <a:t>Total: 4</a:t>
            </a:r>
            <a:endParaRPr lang="en-US" sz="2000" b="1">
              <a:latin typeface="Montserrat"/>
              <a:ea typeface="Calibri"/>
              <a:cs typeface="Calibri" panose="020F0502020204030204"/>
            </a:endParaRPr>
          </a:p>
          <a:p>
            <a:endParaRPr lang="en-US" sz="2000">
              <a:latin typeface="Montserrat"/>
              <a:ea typeface="Calibri"/>
              <a:cs typeface="Calibri" panose="020F0502020204030204"/>
            </a:endParaRPr>
          </a:p>
          <a:p>
            <a:pPr algn="r"/>
            <a:r>
              <a:rPr lang="en-US" sz="2400" b="1">
                <a:latin typeface="Montserrat"/>
                <a:cs typeface="Calibri"/>
              </a:rPr>
              <a:t>KWU Total: 30 positions</a:t>
            </a:r>
            <a:endParaRPr lang="en-US" sz="2400" b="1">
              <a:latin typeface="Montserrat"/>
              <a:ea typeface="Calibri"/>
              <a:cs typeface="Calibri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7C9653-9E1A-D5DB-47D5-53F0D9749552}"/>
              </a:ext>
            </a:extLst>
          </p:cNvPr>
          <p:cNvSpPr/>
          <p:nvPr/>
        </p:nvSpPr>
        <p:spPr>
          <a:xfrm>
            <a:off x="486034" y="62813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EB32AE-9DED-CCB8-4B05-3A276FC746B3}"/>
              </a:ext>
            </a:extLst>
          </p:cNvPr>
          <p:cNvSpPr txBox="1"/>
          <p:nvPr/>
        </p:nvSpPr>
        <p:spPr>
          <a:xfrm>
            <a:off x="718930" y="63376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62DA69-0BF0-0A1B-1E9F-CCE5DA52C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/>
              </a:rPr>
              <a:t>Water &amp; Wastewater Utilities</a:t>
            </a:r>
            <a:br>
              <a:rPr lang="en-US" sz="4400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Recommended Staffing Additions FY 2025</a:t>
            </a:r>
            <a:endParaRPr lang="en-US" sz="280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672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D2EB-0ABC-8CC5-090A-37EC3224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33</a:t>
            </a:fld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0EC99FC-56D1-D9C1-0A5F-57054EC1A6B0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0DA3ABB-1C14-D59B-315C-B152F6AAFBD1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356CA8-9FDE-1E46-946F-2BCA7C1805F5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7C9653-9E1A-D5DB-47D5-53F0D9749552}"/>
              </a:ext>
            </a:extLst>
          </p:cNvPr>
          <p:cNvSpPr/>
          <p:nvPr/>
        </p:nvSpPr>
        <p:spPr>
          <a:xfrm>
            <a:off x="486034" y="62813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EB32AE-9DED-CCB8-4B05-3A276FC746B3}"/>
              </a:ext>
            </a:extLst>
          </p:cNvPr>
          <p:cNvSpPr txBox="1"/>
          <p:nvPr/>
        </p:nvSpPr>
        <p:spPr>
          <a:xfrm>
            <a:off x="718930" y="63376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62DA69-0BF0-0A1B-1E9F-CCE5DA52C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/>
              </a:rPr>
              <a:t>Water &amp; Wastewater Utilities</a:t>
            </a:r>
            <a:br>
              <a:rPr lang="en-US" sz="4400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Recommended Equipment for FY 2025</a:t>
            </a:r>
            <a:endParaRPr lang="en-US" sz="28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F48E3-DDA3-274D-80CA-17F5BE386879}"/>
              </a:ext>
            </a:extLst>
          </p:cNvPr>
          <p:cNvSpPr txBox="1"/>
          <p:nvPr/>
        </p:nvSpPr>
        <p:spPr>
          <a:xfrm>
            <a:off x="1163504" y="2215762"/>
            <a:ext cx="5041231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latin typeface="Montserrat"/>
              </a:rPr>
              <a:t>Water/Wastewater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>
              <a:buFont typeface="Calibri Light" panose="020F0302020204030204"/>
            </a:pPr>
            <a:r>
              <a:rPr lang="en-US" b="1">
                <a:latin typeface="Montserrat"/>
              </a:rPr>
              <a:t>(3) Tank Mixing Systems - </a:t>
            </a:r>
            <a:r>
              <a:rPr lang="en-US">
                <a:latin typeface="Montserrat"/>
              </a:rPr>
              <a:t>$120,000 </a:t>
            </a:r>
            <a:r>
              <a:rPr lang="en-US" b="1">
                <a:latin typeface="Montserrat"/>
              </a:rPr>
              <a:t>​</a:t>
            </a:r>
            <a:endParaRPr lang="en-US"/>
          </a:p>
          <a:p>
            <a:pPr fontAlgn="base"/>
            <a:r>
              <a:rPr lang="en-US" b="1">
                <a:latin typeface="Montserrat"/>
              </a:rPr>
              <a:t>Six-inch Self Priming Pump - </a:t>
            </a:r>
            <a:r>
              <a:rPr lang="en-US">
                <a:latin typeface="Montserrat"/>
              </a:rPr>
              <a:t>$50,000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(4) Chlorine Analyzers - </a:t>
            </a:r>
            <a:r>
              <a:rPr lang="en-US">
                <a:latin typeface="Montserrat"/>
              </a:rPr>
              <a:t>$21,740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Confined Space Entry Equipment - </a:t>
            </a:r>
            <a:r>
              <a:rPr lang="en-US">
                <a:latin typeface="Montserrat"/>
              </a:rPr>
              <a:t>$25,000 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Safety Shoring Equipment - </a:t>
            </a:r>
            <a:r>
              <a:rPr lang="en-US">
                <a:latin typeface="Montserrat"/>
              </a:rPr>
              <a:t>$30,000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Meter Bench Testing Machine - </a:t>
            </a:r>
            <a:r>
              <a:rPr lang="en-US">
                <a:latin typeface="Montserrat"/>
              </a:rPr>
              <a:t>$30,000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3 Cubic Yard Vactor Truck - </a:t>
            </a:r>
            <a:r>
              <a:rPr lang="en-US">
                <a:latin typeface="Montserrat"/>
              </a:rPr>
              <a:t>$400,000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4k gal Wastewater Vac Truck - </a:t>
            </a:r>
            <a:r>
              <a:rPr lang="en-US">
                <a:latin typeface="Montserrat"/>
              </a:rPr>
              <a:t>$300,000</a:t>
            </a:r>
            <a:r>
              <a:rPr lang="en-US" b="1">
                <a:latin typeface="Montserrat"/>
              </a:rPr>
              <a:t>​</a:t>
            </a:r>
          </a:p>
          <a:p>
            <a:pPr fontAlgn="base"/>
            <a:r>
              <a:rPr lang="en-US" b="1">
                <a:latin typeface="Montserrat"/>
              </a:rPr>
              <a:t>Valve </a:t>
            </a:r>
            <a:r>
              <a:rPr lang="en-US" b="1" err="1">
                <a:latin typeface="Montserrat"/>
              </a:rPr>
              <a:t>Maint</a:t>
            </a:r>
            <a:r>
              <a:rPr lang="en-US" b="1">
                <a:latin typeface="Montserrat"/>
              </a:rPr>
              <a:t>. F550 Work Truck - </a:t>
            </a:r>
            <a:r>
              <a:rPr lang="en-US">
                <a:latin typeface="Montserrat"/>
              </a:rPr>
              <a:t>$165,000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B2389-651C-F224-3119-386B7010230C}"/>
              </a:ext>
            </a:extLst>
          </p:cNvPr>
          <p:cNvSpPr txBox="1"/>
          <p:nvPr/>
        </p:nvSpPr>
        <p:spPr>
          <a:xfrm>
            <a:off x="6479628" y="2217683"/>
            <a:ext cx="5460124" cy="4216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Montserrat"/>
                <a:cs typeface="Segoe UI"/>
              </a:rPr>
              <a:t>Public Works</a:t>
            </a:r>
            <a:r>
              <a:rPr lang="en-US">
                <a:latin typeface="Montserrat"/>
                <a:cs typeface="Segoe UI"/>
              </a:rPr>
              <a:t>​</a:t>
            </a:r>
          </a:p>
          <a:p>
            <a:r>
              <a:rPr lang="en-US" b="1">
                <a:latin typeface="Montserrat"/>
                <a:cs typeface="Arial"/>
              </a:rPr>
              <a:t>(6) Half-Ton Trucks - </a:t>
            </a:r>
            <a:r>
              <a:rPr lang="en-US">
                <a:latin typeface="Montserrat"/>
                <a:cs typeface="Arial"/>
              </a:rPr>
              <a:t>$69,600</a:t>
            </a:r>
            <a:r>
              <a:rPr lang="en-US" b="1">
                <a:latin typeface="Montserrat"/>
                <a:cs typeface="Arial"/>
              </a:rPr>
              <a:t>​</a:t>
            </a:r>
            <a:r>
              <a:rPr lang="en-US">
                <a:latin typeface="Montserrat"/>
                <a:cs typeface="Arial"/>
              </a:rPr>
              <a:t>​</a:t>
            </a:r>
          </a:p>
          <a:p>
            <a:r>
              <a:rPr lang="en-US" b="1">
                <a:latin typeface="Montserrat"/>
                <a:cs typeface="Arial"/>
              </a:rPr>
              <a:t>(2) 16 Yard Dump Trucks - </a:t>
            </a:r>
            <a:r>
              <a:rPr lang="en-US">
                <a:latin typeface="Montserrat"/>
                <a:cs typeface="Arial"/>
              </a:rPr>
              <a:t>$365,000</a:t>
            </a:r>
            <a:r>
              <a:rPr lang="en-US" b="1">
                <a:latin typeface="Montserrat"/>
                <a:cs typeface="Arial"/>
              </a:rPr>
              <a:t>​</a:t>
            </a:r>
            <a:r>
              <a:rPr lang="en-US">
                <a:latin typeface="Montserrat"/>
                <a:cs typeface="Arial"/>
              </a:rPr>
              <a:t>​</a:t>
            </a:r>
          </a:p>
          <a:p>
            <a:r>
              <a:rPr lang="en-US" b="1">
                <a:latin typeface="Montserrat"/>
                <a:cs typeface="Arial"/>
              </a:rPr>
              <a:t>(2) 550 Crew Cab Work Trucks - </a:t>
            </a:r>
            <a:r>
              <a:rPr lang="en-US">
                <a:latin typeface="Montserrat"/>
                <a:cs typeface="Arial"/>
              </a:rPr>
              <a:t>$38,400</a:t>
            </a:r>
            <a:r>
              <a:rPr lang="en-US" b="1">
                <a:latin typeface="Montserrat"/>
                <a:cs typeface="Arial"/>
              </a:rPr>
              <a:t>​</a:t>
            </a:r>
            <a:r>
              <a:rPr lang="en-US">
                <a:latin typeface="Montserrat"/>
                <a:cs typeface="Arial"/>
              </a:rPr>
              <a:t>​</a:t>
            </a:r>
          </a:p>
          <a:p>
            <a:r>
              <a:rPr lang="en-US" b="1">
                <a:latin typeface="Montserrat"/>
                <a:cs typeface="Arial"/>
              </a:rPr>
              <a:t>(1) Tommy Lift Gate - </a:t>
            </a:r>
            <a:r>
              <a:rPr lang="en-US">
                <a:latin typeface="Montserrat"/>
                <a:cs typeface="Arial"/>
              </a:rPr>
              <a:t>$7,000​</a:t>
            </a:r>
          </a:p>
          <a:p>
            <a:pPr marL="228600" indent="-342900">
              <a:buFont typeface=""/>
              <a:buAutoNum type="arabicPeriod"/>
            </a:pPr>
            <a:endParaRPr lang="en-US">
              <a:latin typeface="Montserrat"/>
              <a:cs typeface="Arial"/>
            </a:endParaRPr>
          </a:p>
          <a:p>
            <a:pPr marL="228600" indent="-342900">
              <a:buFont typeface=""/>
              <a:buAutoNum type="arabicPeriod" startAt="5"/>
            </a:pPr>
            <a:endParaRPr lang="en-US" sz="1600">
              <a:cs typeface="Arial"/>
            </a:endParaRPr>
          </a:p>
          <a:p>
            <a:pPr marL="228600" indent="-342900">
              <a:buFont typeface=""/>
              <a:buAutoNum type="arabicPeriod" startAt="5"/>
            </a:pPr>
            <a:endParaRPr lang="en-US" sz="1600">
              <a:cs typeface="Arial"/>
            </a:endParaRPr>
          </a:p>
          <a:p>
            <a:pPr marL="228600" indent="-342900">
              <a:buFont typeface=""/>
              <a:buAutoNum type="arabicPeriod" startAt="5"/>
            </a:pPr>
            <a:endParaRPr lang="en-US" sz="1600">
              <a:cs typeface="Arial"/>
            </a:endParaRPr>
          </a:p>
          <a:p>
            <a:endParaRPr lang="en-US" sz="1600">
              <a:cs typeface="Arial"/>
            </a:endParaRPr>
          </a:p>
          <a:p>
            <a:endParaRPr lang="en-US" sz="2400" b="1">
              <a:solidFill>
                <a:srgbClr val="133964"/>
              </a:solidFill>
              <a:latin typeface="Montserrat"/>
              <a:cs typeface="Segoe UI"/>
            </a:endParaRPr>
          </a:p>
          <a:p>
            <a:endParaRPr lang="en-US" sz="2400" b="1">
              <a:solidFill>
                <a:srgbClr val="133964"/>
              </a:solidFill>
              <a:latin typeface="Montserrat"/>
              <a:cs typeface="Segoe UI"/>
            </a:endParaRPr>
          </a:p>
          <a:p>
            <a:pPr algn="r"/>
            <a:r>
              <a:rPr lang="en-US" sz="2400" b="1">
                <a:solidFill>
                  <a:srgbClr val="133964"/>
                </a:solidFill>
                <a:latin typeface="Montserrat"/>
                <a:cs typeface="Segoe UI"/>
              </a:rPr>
              <a:t>Total Water Utilities Equipment $2,678,360 </a:t>
            </a:r>
            <a:r>
              <a:rPr lang="en-US" sz="2400">
                <a:latin typeface="Montserrat"/>
                <a:cs typeface="Segoe UI"/>
              </a:rPr>
              <a:t>​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272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E06A9-6925-DA0A-1596-1F0E02C83A6A}"/>
              </a:ext>
            </a:extLst>
          </p:cNvPr>
          <p:cNvSpPr txBox="1"/>
          <p:nvPr/>
        </p:nvSpPr>
        <p:spPr>
          <a:xfrm>
            <a:off x="1009888" y="2213574"/>
            <a:ext cx="10900058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Water Utilities improvements funded </a:t>
            </a:r>
            <a:r>
              <a:rPr lang="en-US" i="0" u="none" strike="noStrike">
                <a:solidFill>
                  <a:srgbClr val="000000"/>
                </a:solidFill>
                <a:effectLst/>
                <a:latin typeface="Montserrat"/>
                <a:ea typeface="+mn-lt"/>
                <a:cs typeface="+mn-lt"/>
              </a:rPr>
              <a:t>for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 5 Year CIP is  $339.6 million; $99.6 million funded for FY2025; Projects 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WWTP Access Road – $4.5M for FY2025, $4.5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WWTP Expansion PH II, 9.0 MGD - $6 million for FY2025, $101 million for 5 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Reclaimed Water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 Fill Station - $1 million for FY2025, $1.5 million for 5 Year CIP - $288,530 in expected sales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Reclaimed Irrigation for Parks – $500,000 for FY2025, $2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Lehman Pump Station Expansion – $1.5 million for FY2025, $11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Water Facilities Fence Replacement and Upgrades - $150,000 for FY2025, $3.2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Water Utilities Offices Land Acquisition - $5 million for FY2025, $30 million for 5 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ARWA 3rd Take Point - $5 million for FY2025, $40 million for 5 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Supervisory Control and Data Acquisition (SCADA) Upgrades - $500 thousand for FY 2025, $1 million for 5 Year CIP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1D6651-570D-9E14-2140-182E7CC4DAEC}"/>
              </a:ext>
            </a:extLst>
          </p:cNvPr>
          <p:cNvSpPr txBox="1">
            <a:spLocks/>
          </p:cNvSpPr>
          <p:nvPr/>
        </p:nvSpPr>
        <p:spPr>
          <a:xfrm>
            <a:off x="566530" y="453101"/>
            <a:ext cx="1078727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Water &amp; Wastewater Utilities  </a:t>
            </a:r>
            <a:br>
              <a:rPr lang="en-US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  <a:ea typeface="+mj-lt"/>
                <a:cs typeface="+mj-lt"/>
              </a:rPr>
              <a:t>Major Initiatives Underway &amp; Proposed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76226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D2EB-0ABC-8CC5-090A-37EC3224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35</a:t>
            </a:fld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0EC99FC-56D1-D9C1-0A5F-57054EC1A6B0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0DA3ABB-1C14-D59B-315C-B152F6AAFBD1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356CA8-9FDE-1E46-946F-2BCA7C1805F5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2131FD-E193-63A2-00BD-D6CDABF48572}"/>
              </a:ext>
            </a:extLst>
          </p:cNvPr>
          <p:cNvSpPr txBox="1"/>
          <p:nvPr/>
        </p:nvSpPr>
        <p:spPr>
          <a:xfrm>
            <a:off x="1265476" y="2306741"/>
            <a:ext cx="10202624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On February 26, 2024, the City Council approved a contract with </a:t>
            </a:r>
            <a:r>
              <a:rPr lang="en-US" sz="2000" err="1">
                <a:latin typeface="Montserrat"/>
              </a:rPr>
              <a:t>Raftelis</a:t>
            </a:r>
            <a:r>
              <a:rPr lang="en-US" sz="2000">
                <a:latin typeface="Montserrat"/>
              </a:rPr>
              <a:t> Financial Consultants, Inc., to conduct a cost of service &amp; rate study for the City's water and wastewater utilities.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﻿﻿To date, the cost of service study is approximately 75% complete.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﻿﻿﻿﻿Preliminary results of the study determined that residential rate payers are paying more than their proportional share as compared to commercial customers.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While rate increases for both water and wastewater services are expected, the rate study calls for a smaller increase for residential customers and shifting the rates proportionately to commercial rate payers.</a:t>
            </a: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The study results will be presented to the City Council on August 6, 2024 for consideration and for decision on rate options.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highlight>
                <a:srgbClr val="FFFF00"/>
              </a:highlight>
              <a:latin typeface="Montserra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highlight>
                <a:srgbClr val="FFFF00"/>
              </a:highlight>
              <a:latin typeface="Montserrat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7C9653-9E1A-D5DB-47D5-53F0D9749552}"/>
              </a:ext>
            </a:extLst>
          </p:cNvPr>
          <p:cNvSpPr/>
          <p:nvPr/>
        </p:nvSpPr>
        <p:spPr>
          <a:xfrm>
            <a:off x="486034" y="62813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EB32AE-9DED-CCB8-4B05-3A276FC746B3}"/>
              </a:ext>
            </a:extLst>
          </p:cNvPr>
          <p:cNvSpPr txBox="1"/>
          <p:nvPr/>
        </p:nvSpPr>
        <p:spPr>
          <a:xfrm>
            <a:off x="718930" y="63376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69EA0C-7CD3-8049-9D48-E635BC3D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Water &amp; Wastewater Utilities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Cost of Service &amp; Rate</a:t>
            </a:r>
          </a:p>
        </p:txBody>
      </p:sp>
    </p:spTree>
    <p:extLst>
      <p:ext uri="{BB962C8B-B14F-4D97-AF65-F5344CB8AC3E}">
        <p14:creationId xmlns:p14="http://schemas.microsoft.com/office/powerpoint/2010/main" val="3071069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Streets, Drainage</a:t>
            </a:r>
          </a:p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&amp; Transportation Improvements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4039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3101"/>
            <a:ext cx="11144693" cy="106191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 pitchFamily="2" charset="77"/>
              </a:rPr>
              <a:t>Transportation &amp; Drainage Infrastructure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Major Initiatives Underway &amp; Proposed</a:t>
            </a:r>
            <a:endParaRPr lang="en-US" sz="44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A3F7F-EDFB-D99A-FDE4-36B6ACFD782A}"/>
              </a:ext>
            </a:extLst>
          </p:cNvPr>
          <p:cNvSpPr txBox="1"/>
          <p:nvPr/>
        </p:nvSpPr>
        <p:spPr>
          <a:xfrm>
            <a:off x="965200" y="2215794"/>
            <a:ext cx="11017692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Continued Construction of 2022 Voter Authorized Road Bond Program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Calibri" panose="020F0502020204030204"/>
                <a:cs typeface="Arial"/>
              </a:rPr>
              <a:t>$232 million in planned expenses over the 5 Year CIP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Calibri" panose="020F0502020204030204"/>
                <a:cs typeface="Arial"/>
              </a:rPr>
              <a:t>Marketplace is expected to be under construction by Oct 2024/ Completion in April 2025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Calibri" panose="020F0502020204030204"/>
                <a:cs typeface="Arial"/>
              </a:rPr>
              <a:t>Kohlers Crossing, Windy Hill, and Stagecoach expected to begin construction 2025</a:t>
            </a:r>
            <a:endParaRPr lang="en-US" sz="1600">
              <a:latin typeface="Montserrat"/>
              <a:ea typeface="Calibri" panose="020F0502020204030204"/>
              <a:cs typeface="Calibri" panose="020F0502020204030204"/>
            </a:endParaRP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Kohlers Roundabouts (3) – at Benner, Sanders and Cromwell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$15 million included for FY 2025 construction</a:t>
            </a:r>
          </a:p>
          <a:p>
            <a:pPr marL="342900" indent="-342900" fontAlgn="b"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Intersection Improvements planned in FY 2025: </a:t>
            </a:r>
          </a:p>
          <a:p>
            <a:pPr marL="800100" lvl="1" indent="-342900" fontAlgn="b">
              <a:buFont typeface="Courier New,monospace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Marketplace @ Kohlers - $1.5 million design funding in FY 2025, total project budget of $7.5 million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Kohlers @ Kyle Crossing - $1.5 million design funding in FY 2025, total project budget of $7.5 million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FM 1626 @ Marketplace - $1.5 million design funding in FY 2025, total project budget of $7.5 million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Marketplace @ Kyle Center  $1 million design funding in FY 2025, total project budget of $5 million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Stagecoach @ Veterans - $1.2 million design funding in FY 2025, total project budget of $6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Expansion of TIRZ #4 to provide funding for Goforth Road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Transportation Master Plan - $400,000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cs typeface="Arial"/>
              </a:rPr>
              <a:t>Roundabout and Corridor Beautification - $1 million in FY2025, $5 million over 5 years </a:t>
            </a:r>
            <a:endParaRPr lang="en-US" sz="1600">
              <a:solidFill>
                <a:srgbClr val="000000"/>
              </a:solidFill>
              <a:latin typeface="Montserrat" pitchFamily="2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22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neighborhood&#10;&#10;Description automatically generated">
            <a:extLst>
              <a:ext uri="{FF2B5EF4-FFF2-40B4-BE49-F238E27FC236}">
                <a16:creationId xmlns:a16="http://schemas.microsoft.com/office/drawing/2014/main" id="{097483A2-9309-F64E-F546-A6430988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2" r="12867"/>
          <a:stretch/>
        </p:blipFill>
        <p:spPr>
          <a:xfrm>
            <a:off x="1154258" y="3084391"/>
            <a:ext cx="4609070" cy="369939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Transportation &amp; Drainage Infrastructure</a:t>
            </a:r>
            <a:br>
              <a:rPr lang="en-US" sz="4000" b="1">
                <a:latin typeface="Montserrat" pitchFamily="2" charset="77"/>
              </a:rPr>
            </a:br>
            <a:r>
              <a:rPr lang="en-US" sz="4000">
                <a:solidFill>
                  <a:schemeClr val="bg1"/>
                </a:solidFill>
                <a:ea typeface="+mj-lt"/>
                <a:cs typeface="+mj-lt"/>
              </a:rPr>
              <a:t>Major Initiatives Underway &amp; Proposed</a:t>
            </a:r>
            <a:endParaRPr lang="en-US" sz="3100">
              <a:solidFill>
                <a:schemeClr val="bg1"/>
              </a:solidFill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886" y="2144581"/>
            <a:ext cx="10006914" cy="10056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>
                <a:latin typeface="Montserrat" pitchFamily="2" charset="77"/>
              </a:rPr>
              <a:t>Plum Creek Traffic Calming (Sanders) - $200k</a:t>
            </a:r>
          </a:p>
          <a:p>
            <a:pPr marL="0" indent="0">
              <a:buNone/>
            </a:pPr>
            <a:r>
              <a:rPr lang="en-US">
                <a:latin typeface="Montserrat" pitchFamily="2" charset="77"/>
              </a:rPr>
              <a:t>Post Oak Subdivision Road Preservation – $400k</a:t>
            </a:r>
          </a:p>
          <a:p>
            <a:pPr marL="0" indent="0">
              <a:buNone/>
            </a:pPr>
            <a:r>
              <a:rPr lang="en-US">
                <a:latin typeface="Montserrat" pitchFamily="2" charset="77"/>
              </a:rPr>
              <a:t>CR 158 Acceleration and Deceleration Lane Improvements - $600k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838200" y="6185239"/>
            <a:ext cx="374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FC79F-959A-6FB9-9A36-8608ACF3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" r="7924"/>
          <a:stretch/>
        </p:blipFill>
        <p:spPr>
          <a:xfrm>
            <a:off x="6428674" y="3077882"/>
            <a:ext cx="4609068" cy="3712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2BC01F-388E-C9FD-7427-135551171585}"/>
              </a:ext>
            </a:extLst>
          </p:cNvPr>
          <p:cNvSpPr txBox="1"/>
          <p:nvPr/>
        </p:nvSpPr>
        <p:spPr>
          <a:xfrm>
            <a:off x="11237976" y="6318504"/>
            <a:ext cx="539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C228BB-2098-B4F2-2D22-D8A0CC38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84" y="5770609"/>
            <a:ext cx="932040" cy="10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47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3101"/>
            <a:ext cx="11144693" cy="106191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 pitchFamily="2" charset="77"/>
              </a:rPr>
              <a:t>Transportation &amp; Drainage Infrastructure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Major Initiatives Underway &amp; Proposed</a:t>
            </a:r>
            <a:endParaRPr lang="en-US" sz="44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39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70D57-A5FF-71DC-F78C-2F9ECA4DDD87}"/>
              </a:ext>
            </a:extLst>
          </p:cNvPr>
          <p:cNvSpPr txBox="1"/>
          <p:nvPr/>
        </p:nvSpPr>
        <p:spPr>
          <a:xfrm>
            <a:off x="1073888" y="2295450"/>
            <a:ext cx="11118113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Pavement Study Completed in 2024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PCI of 82.5 is recommended.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Street Maintenance funding has been increased from $1.5 million to $2.88 million to maintain streets at this level.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Sidewalk and </a:t>
            </a:r>
            <a:r>
              <a:rPr lang="en-US" sz="2000" err="1">
                <a:solidFill>
                  <a:srgbClr val="000000"/>
                </a:solidFill>
                <a:latin typeface="Montserrat"/>
                <a:cs typeface="Arial"/>
              </a:rPr>
              <a:t>Vybe</a:t>
            </a: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 Master Plan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$200,000 annually for sidewalk gap program inception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$266,144 included in CDBG funds for sidewalks 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$650,000 included for </a:t>
            </a:r>
            <a:r>
              <a:rPr lang="en-US" sz="2000" err="1">
                <a:solidFill>
                  <a:srgbClr val="000000"/>
                </a:solidFill>
                <a:latin typeface="Montserrat"/>
                <a:cs typeface="Arial"/>
              </a:rPr>
              <a:t>Vybe</a:t>
            </a: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 Trails in FY 2025; $1 million in funding each year afterwards in CIP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New Transportation Director Position ($273,134)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Will provide  organizational oversight over all transportation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cs typeface="Arial"/>
              </a:rPr>
              <a:t>Responsible for development of Intelligent Transportation System</a:t>
            </a:r>
          </a:p>
        </p:txBody>
      </p:sp>
    </p:spTree>
    <p:extLst>
      <p:ext uri="{BB962C8B-B14F-4D97-AF65-F5344CB8AC3E}">
        <p14:creationId xmlns:p14="http://schemas.microsoft.com/office/powerpoint/2010/main" val="318754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C4DD7C-C1D0-BC4F-AFD8-3FFD3E1579FF}"/>
              </a:ext>
            </a:extLst>
          </p:cNvPr>
          <p:cNvSpPr txBox="1">
            <a:spLocks/>
          </p:cNvSpPr>
          <p:nvPr/>
        </p:nvSpPr>
        <p:spPr>
          <a:xfrm>
            <a:off x="523104" y="-50808"/>
            <a:ext cx="11145792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133964"/>
                </a:solidFill>
                <a:latin typeface="Montserrat" pitchFamily="2" charset="77"/>
              </a:rPr>
              <a:t>Transparent &amp; Citizen Focused Process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1AE7A0-0CB2-0E95-2C63-6C3AE1C5DA8E}"/>
              </a:ext>
            </a:extLst>
          </p:cNvPr>
          <p:cNvSpPr/>
          <p:nvPr/>
        </p:nvSpPr>
        <p:spPr>
          <a:xfrm>
            <a:off x="731032" y="1011103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>
                <a:latin typeface="Montserrat" pitchFamily="2" charset="77"/>
              </a:rPr>
              <a:t>February 9-10,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latin typeface="Montserrat" pitchFamily="2" charset="77"/>
              </a:rPr>
              <a:t>City Council Visioning Workshop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0C46D6-3397-C488-7362-C4B40DAD9ECA}"/>
              </a:ext>
            </a:extLst>
          </p:cNvPr>
          <p:cNvSpPr/>
          <p:nvPr/>
        </p:nvSpPr>
        <p:spPr>
          <a:xfrm>
            <a:off x="6211716" y="1003914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>
                <a:latin typeface="Montserrat" pitchFamily="2" charset="77"/>
              </a:rPr>
              <a:t>April 16,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latin typeface="Montserrat" pitchFamily="2" charset="77"/>
              </a:rPr>
              <a:t>​​​​​​Community Survey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6E728-501D-7691-3124-E20396A3AC35}"/>
              </a:ext>
            </a:extLst>
          </p:cNvPr>
          <p:cNvSpPr/>
          <p:nvPr/>
        </p:nvSpPr>
        <p:spPr>
          <a:xfrm>
            <a:off x="8949472" y="1003914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>
                <a:latin typeface="Montserrat" pitchFamily="2" charset="77"/>
              </a:rPr>
              <a:t>May 22,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latin typeface="Montserrat" pitchFamily="2" charset="77"/>
              </a:rPr>
              <a:t>City's Strategic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latin typeface="Montserrat" pitchFamily="2" charset="77"/>
              </a:rPr>
              <a:t>Customer Service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latin typeface="Montserrat" pitchFamily="2" charset="77"/>
              </a:rPr>
              <a:t>Library Services Budget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latin typeface="Montserrat" pitchFamily="2" charset="77"/>
              </a:rPr>
              <a:t>City's Fleet &amp; Fuel Operations</a:t>
            </a:r>
            <a:endParaRPr lang="en-US" sz="1150" i="0">
              <a:solidFill>
                <a:srgbClr val="474747"/>
              </a:solidFill>
              <a:effectLst/>
              <a:latin typeface="Montserrat" pitchFamily="2" charset="77"/>
            </a:endParaRPr>
          </a:p>
          <a:p>
            <a:pPr algn="ctr"/>
            <a:endParaRPr lang="en-US" sz="115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20E74F-501D-C9C6-AA8B-D00CA9A0C200}"/>
              </a:ext>
            </a:extLst>
          </p:cNvPr>
          <p:cNvSpPr/>
          <p:nvPr/>
        </p:nvSpPr>
        <p:spPr>
          <a:xfrm>
            <a:off x="3463644" y="1011103"/>
            <a:ext cx="2609687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>
                <a:latin typeface="Montserrat" pitchFamily="2" charset="77"/>
              </a:rPr>
              <a:t>February 20, 2024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solidFill>
                  <a:schemeClr val="bg1"/>
                </a:solidFill>
                <a:latin typeface="Montserrat" pitchFamily="2" charset="77"/>
              </a:rPr>
              <a:t>Building Inspection Analysis &amp; Staffing Recommendations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solidFill>
                  <a:schemeClr val="bg1"/>
                </a:solidFill>
                <a:latin typeface="Montserrat" pitchFamily="2" charset="77"/>
              </a:rPr>
              <a:t>Street Pavement Analysis &amp; Maintenance Funding Options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FFB7B3-30B5-81B7-E87C-B07F6AFAE5C5}"/>
              </a:ext>
            </a:extLst>
          </p:cNvPr>
          <p:cNvSpPr/>
          <p:nvPr/>
        </p:nvSpPr>
        <p:spPr>
          <a:xfrm>
            <a:off x="723005" y="2729334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 i="0">
                <a:solidFill>
                  <a:schemeClr val="bg1"/>
                </a:solidFill>
                <a:effectLst/>
                <a:latin typeface="Montserrat" pitchFamily="2" charset="77"/>
              </a:rPr>
              <a:t>June 4,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Compensation &amp; Benefits Plan</a:t>
            </a:r>
          </a:p>
          <a:p>
            <a:pPr algn="ctr"/>
            <a:endParaRPr lang="en-US" sz="1150" i="0">
              <a:solidFill>
                <a:srgbClr val="474747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82485-47BB-1A1D-6CC4-8FFDAD4E494A}"/>
              </a:ext>
            </a:extLst>
          </p:cNvPr>
          <p:cNvSpPr/>
          <p:nvPr/>
        </p:nvSpPr>
        <p:spPr>
          <a:xfrm>
            <a:off x="3484521" y="2732035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 i="0">
                <a:solidFill>
                  <a:schemeClr val="bg1"/>
                </a:solidFill>
                <a:effectLst/>
                <a:latin typeface="Montserrat" pitchFamily="2" charset="77"/>
              </a:rPr>
              <a:t>June 8,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Property Tax Rates &amp; Debt Defeasance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Parks &amp; Recreation Budget &amp; 5-Year CIP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Holiday Lighting Program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F2904A-C171-7842-9598-5F4319BA933F}"/>
              </a:ext>
            </a:extLst>
          </p:cNvPr>
          <p:cNvSpPr/>
          <p:nvPr/>
        </p:nvSpPr>
        <p:spPr>
          <a:xfrm>
            <a:off x="6211716" y="2739224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 i="0">
                <a:solidFill>
                  <a:schemeClr val="bg1"/>
                </a:solidFill>
                <a:effectLst/>
                <a:latin typeface="Montserrat" pitchFamily="2" charset="77"/>
              </a:rPr>
              <a:t>July 2,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City's Facilities Master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Water Utilities &amp; Public Works Proposed Budget Overview with 5-Year CIP Streets Maintenance with 5-Year CIP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DE4F9-4683-21D9-9097-0E0280B32947}"/>
              </a:ext>
            </a:extLst>
          </p:cNvPr>
          <p:cNvSpPr/>
          <p:nvPr/>
        </p:nvSpPr>
        <p:spPr>
          <a:xfrm>
            <a:off x="3468787" y="4438247"/>
            <a:ext cx="2550412" cy="14063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50" b="1" i="0">
                <a:solidFill>
                  <a:schemeClr val="tx1"/>
                </a:solidFill>
                <a:effectLst/>
                <a:latin typeface="Montserrat"/>
              </a:rPr>
              <a:t>August 6,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tx1"/>
                </a:solidFill>
                <a:effectLst/>
                <a:latin typeface="Montserrat"/>
              </a:rPr>
              <a:t>Performance Measurement &amp; Lean Government Initiatives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tx1"/>
                </a:solidFill>
                <a:effectLst/>
                <a:latin typeface="Montserrat"/>
              </a:rPr>
              <a:t>Water &amp; Wastewater Cost of Service Study &amp;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tx1"/>
                </a:solidFill>
                <a:effectLst/>
                <a:latin typeface="Montserrat" pitchFamily="2" charset="77"/>
              </a:rPr>
              <a:t>Property Tax Rate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221DBC-1391-EB15-C707-E3C38BB1BC65}"/>
              </a:ext>
            </a:extLst>
          </p:cNvPr>
          <p:cNvSpPr/>
          <p:nvPr/>
        </p:nvSpPr>
        <p:spPr>
          <a:xfrm>
            <a:off x="6211716" y="4442855"/>
            <a:ext cx="2550412" cy="14063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50" b="1" i="0" dirty="0">
                <a:solidFill>
                  <a:schemeClr val="tx1"/>
                </a:solidFill>
                <a:effectLst/>
                <a:latin typeface="Montserrat"/>
              </a:rPr>
              <a:t>August 20, 2024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Montserrat"/>
              </a:rPr>
              <a:t>Eco Dev Master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 dirty="0">
                <a:solidFill>
                  <a:schemeClr val="tx1"/>
                </a:solidFill>
                <a:effectLst/>
                <a:latin typeface="Montserrat"/>
              </a:rPr>
              <a:t>Public Hearing - Budget, Fees, Utility Rates, &amp; Property Tax Rates</a:t>
            </a:r>
            <a:endParaRPr lang="en-US" dirty="0">
              <a:solidFill>
                <a:schemeClr val="tx1"/>
              </a:solidFill>
              <a:latin typeface="Montserra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 dirty="0">
                <a:solidFill>
                  <a:schemeClr val="tx1"/>
                </a:solidFill>
                <a:effectLst/>
                <a:latin typeface="Montserrat"/>
              </a:rPr>
              <a:t>1st Reading</a:t>
            </a:r>
            <a:r>
              <a:rPr lang="en-US" sz="1150" spc="-37" dirty="0">
                <a:solidFill>
                  <a:schemeClr val="tx1"/>
                </a:solidFill>
                <a:latin typeface="Montserrat"/>
                <a:cs typeface="Arial"/>
              </a:rPr>
              <a:t>s</a:t>
            </a:r>
            <a:r>
              <a:rPr lang="en-US" sz="1150" spc="-31" dirty="0">
                <a:solidFill>
                  <a:schemeClr val="tx1"/>
                </a:solidFill>
                <a:latin typeface="Montserrat"/>
                <a:cs typeface="Arial"/>
              </a:rPr>
              <a:t> </a:t>
            </a:r>
            <a:r>
              <a:rPr lang="en-US" sz="1150" dirty="0">
                <a:solidFill>
                  <a:schemeClr val="tx1"/>
                </a:solidFill>
                <a:latin typeface="Montserrat"/>
                <a:cs typeface="Arial"/>
              </a:rPr>
              <a:t>to</a:t>
            </a:r>
            <a:r>
              <a:rPr lang="en-US" sz="1150" spc="-26" dirty="0">
                <a:solidFill>
                  <a:schemeClr val="tx1"/>
                </a:solidFill>
                <a:latin typeface="Montserrat"/>
                <a:cs typeface="Arial"/>
              </a:rPr>
              <a:t> </a:t>
            </a:r>
            <a:r>
              <a:rPr lang="en-US" sz="1150" spc="-40" dirty="0">
                <a:solidFill>
                  <a:schemeClr val="tx1"/>
                </a:solidFill>
                <a:latin typeface="Montserrat"/>
                <a:cs typeface="Arial"/>
              </a:rPr>
              <a:t>approve</a:t>
            </a:r>
            <a:r>
              <a:rPr lang="en-US" sz="1150" spc="-34" dirty="0">
                <a:solidFill>
                  <a:schemeClr val="tx1"/>
                </a:solidFill>
                <a:latin typeface="Montserrat"/>
                <a:cs typeface="Arial"/>
              </a:rPr>
              <a:t> </a:t>
            </a:r>
            <a:r>
              <a:rPr lang="en-US" sz="1150" b="0" i="0" dirty="0">
                <a:solidFill>
                  <a:schemeClr val="tx1"/>
                </a:solidFill>
                <a:effectLst/>
                <a:latin typeface="Montserrat"/>
              </a:rPr>
              <a:t>Budget &amp; Tax Rate</a:t>
            </a:r>
            <a:endParaRPr lang="en-US" sz="1150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0609E3-790D-6389-05E9-4B91D7476402}"/>
              </a:ext>
            </a:extLst>
          </p:cNvPr>
          <p:cNvSpPr/>
          <p:nvPr/>
        </p:nvSpPr>
        <p:spPr>
          <a:xfrm>
            <a:off x="8949472" y="4438247"/>
            <a:ext cx="2550412" cy="14063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 i="0">
                <a:solidFill>
                  <a:schemeClr val="tx1"/>
                </a:solidFill>
                <a:effectLst/>
                <a:latin typeface="Montserrat" pitchFamily="2" charset="77"/>
              </a:rPr>
              <a:t>September 3,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tx1"/>
                </a:solidFill>
                <a:effectLst/>
                <a:latin typeface="Montserrat" pitchFamily="2" charset="77"/>
              </a:rPr>
              <a:t>City's Strategic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tx1"/>
                </a:solidFill>
                <a:effectLst/>
                <a:latin typeface="Montserrat" pitchFamily="2" charset="77"/>
              </a:rPr>
              <a:t>Public Hearing - Budget, Fees, Utility Rates, &amp; Property Tax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spc="-37">
                <a:solidFill>
                  <a:schemeClr val="tx1"/>
                </a:solidFill>
                <a:latin typeface="Montserrat" pitchFamily="2" charset="77"/>
                <a:cs typeface="Arial"/>
              </a:rPr>
              <a:t>Final Readings</a:t>
            </a:r>
            <a:r>
              <a:rPr lang="en-US" sz="1150" spc="-31">
                <a:solidFill>
                  <a:schemeClr val="tx1"/>
                </a:solidFill>
                <a:latin typeface="Montserrat" pitchFamily="2" charset="77"/>
                <a:cs typeface="Arial"/>
              </a:rPr>
              <a:t> </a:t>
            </a:r>
            <a:r>
              <a:rPr lang="en-US" sz="1150">
                <a:solidFill>
                  <a:schemeClr val="tx1"/>
                </a:solidFill>
                <a:latin typeface="Montserrat" pitchFamily="2" charset="77"/>
                <a:cs typeface="Arial"/>
              </a:rPr>
              <a:t>to</a:t>
            </a:r>
            <a:r>
              <a:rPr lang="en-US" sz="1150" spc="-26">
                <a:solidFill>
                  <a:schemeClr val="tx1"/>
                </a:solidFill>
                <a:latin typeface="Montserrat" pitchFamily="2" charset="77"/>
                <a:cs typeface="Arial"/>
              </a:rPr>
              <a:t> </a:t>
            </a:r>
            <a:r>
              <a:rPr lang="en-US" sz="1150" spc="-40">
                <a:solidFill>
                  <a:schemeClr val="tx1"/>
                </a:solidFill>
                <a:latin typeface="Montserrat" pitchFamily="2" charset="77"/>
                <a:cs typeface="Arial"/>
              </a:rPr>
              <a:t>approve</a:t>
            </a:r>
            <a:r>
              <a:rPr lang="en-US" sz="1150" spc="-34">
                <a:solidFill>
                  <a:schemeClr val="tx1"/>
                </a:solidFill>
                <a:latin typeface="Montserrat" pitchFamily="2" charset="77"/>
                <a:cs typeface="Arial"/>
              </a:rPr>
              <a:t> </a:t>
            </a:r>
            <a:r>
              <a:rPr lang="en-US" sz="1150" b="0" i="0">
                <a:solidFill>
                  <a:schemeClr val="tx1"/>
                </a:solidFill>
                <a:effectLst/>
                <a:latin typeface="Montserrat" pitchFamily="2" charset="77"/>
              </a:rPr>
              <a:t>Budget &amp; Tax Rate</a:t>
            </a:r>
            <a:endParaRPr lang="en-US" sz="115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D1AC30-BAB7-1958-5370-E22445D1C67E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281444" y="1714302"/>
            <a:ext cx="182200" cy="0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D0FDE7-D0B1-32D6-87AE-D7877907E355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6073331" y="1707113"/>
            <a:ext cx="138385" cy="7189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5338EE-B9AD-21A2-0048-F193717982A2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8762128" y="1707113"/>
            <a:ext cx="187344" cy="0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8B3B51-56B2-BE62-6008-8D8B36121DC9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3273417" y="3432533"/>
            <a:ext cx="211104" cy="2701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9C170-EC8F-B07C-BB38-3F0D6F9A8615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6034933" y="3435234"/>
            <a:ext cx="176783" cy="7189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00F91ECE-4F42-CCC7-85B6-DC21129A9192}"/>
              </a:ext>
            </a:extLst>
          </p:cNvPr>
          <p:cNvCxnSpPr>
            <a:cxnSpLocks/>
            <a:stCxn id="8" idx="3"/>
            <a:endCxn id="11" idx="0"/>
          </p:cNvCxnSpPr>
          <p:nvPr/>
        </p:nvCxnSpPr>
        <p:spPr>
          <a:xfrm flipH="1">
            <a:off x="1998211" y="1707113"/>
            <a:ext cx="9501673" cy="1022221"/>
          </a:xfrm>
          <a:prstGeom prst="bentConnector4">
            <a:avLst>
              <a:gd name="adj1" fmla="val -2406"/>
              <a:gd name="adj2" fmla="val 84396"/>
            </a:avLst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C420FE-D930-6272-C133-5AA5B520C0B9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6019199" y="5141446"/>
            <a:ext cx="192517" cy="4608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B34B49-C309-0829-D2A0-6AEB4731C6DB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8762128" y="5141446"/>
            <a:ext cx="187344" cy="4608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712ED-F01F-C809-FD5A-E6ADF36F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8904DC80-FE65-63EE-EB90-FF68822471CA}"/>
              </a:ext>
            </a:extLst>
          </p:cNvPr>
          <p:cNvCxnSpPr>
            <a:cxnSpLocks/>
          </p:cNvCxnSpPr>
          <p:nvPr/>
        </p:nvCxnSpPr>
        <p:spPr>
          <a:xfrm flipH="1">
            <a:off x="2006238" y="3472431"/>
            <a:ext cx="9493646" cy="955911"/>
          </a:xfrm>
          <a:prstGeom prst="bentConnector4">
            <a:avLst>
              <a:gd name="adj1" fmla="val -2408"/>
              <a:gd name="adj2" fmla="val 86782"/>
            </a:avLst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7725279-F97E-AAB0-7D2D-954F965838D2}"/>
              </a:ext>
            </a:extLst>
          </p:cNvPr>
          <p:cNvSpPr/>
          <p:nvPr/>
        </p:nvSpPr>
        <p:spPr>
          <a:xfrm>
            <a:off x="731032" y="4432702"/>
            <a:ext cx="2550412" cy="1421257"/>
          </a:xfrm>
          <a:prstGeom prst="rect">
            <a:avLst/>
          </a:prstGeom>
          <a:solidFill>
            <a:srgbClr val="0F793E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50" b="1" i="0">
                <a:solidFill>
                  <a:schemeClr val="bg1"/>
                </a:solidFill>
                <a:effectLst/>
                <a:latin typeface="Montserrat"/>
              </a:rPr>
              <a:t>Saturday, July 27, 2024</a:t>
            </a:r>
          </a:p>
          <a:p>
            <a:pPr marL="171450" indent="-171450" algn="ctr">
              <a:buFont typeface="Arial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/>
              </a:rPr>
              <a:t>City Manager's Presentation of Proposed Budget for FY 2024-2025</a:t>
            </a:r>
            <a:endParaRPr lang="en-US" sz="1150" i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pPr marL="171450" indent="-171450" algn="ctr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Montserrat"/>
              </a:rPr>
              <a:t>City Fees &amp; Charges Overview</a:t>
            </a:r>
            <a:endParaRPr lang="en-US">
              <a:solidFill>
                <a:schemeClr val="bg1"/>
              </a:solidFill>
              <a:latin typeface="Montserrat"/>
              <a:cs typeface="Calibri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6B40FE2-89F1-FF9F-0C59-D40FE235A4F1}"/>
              </a:ext>
            </a:extLst>
          </p:cNvPr>
          <p:cNvCxnSpPr>
            <a:cxnSpLocks/>
          </p:cNvCxnSpPr>
          <p:nvPr/>
        </p:nvCxnSpPr>
        <p:spPr>
          <a:xfrm>
            <a:off x="3273417" y="5008902"/>
            <a:ext cx="187343" cy="0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2B3AF-B849-08DD-B2E5-C461DA3ACAD6}"/>
              </a:ext>
            </a:extLst>
          </p:cNvPr>
          <p:cNvSpPr/>
          <p:nvPr/>
        </p:nvSpPr>
        <p:spPr>
          <a:xfrm>
            <a:off x="8965205" y="2722145"/>
            <a:ext cx="2550412" cy="1406398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 i="0">
                <a:solidFill>
                  <a:schemeClr val="bg1"/>
                </a:solidFill>
                <a:effectLst/>
                <a:latin typeface="Montserrat" pitchFamily="2" charset="77"/>
              </a:rPr>
              <a:t>July 16,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Police Staffing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Police Budget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All Other Funds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Debt Obligations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i="0">
                <a:solidFill>
                  <a:schemeClr val="bg1"/>
                </a:solidFill>
                <a:effectLst/>
                <a:latin typeface="Montserrat" pitchFamily="2" charset="77"/>
              </a:rPr>
              <a:t>Discussion of Proposed Sportsplex Bond Proposition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50" i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3D7B33D-300A-B5E4-C13B-15DB4B3A89AF}"/>
              </a:ext>
            </a:extLst>
          </p:cNvPr>
          <p:cNvCxnSpPr>
            <a:cxnSpLocks/>
          </p:cNvCxnSpPr>
          <p:nvPr/>
        </p:nvCxnSpPr>
        <p:spPr>
          <a:xfrm>
            <a:off x="8651442" y="3432808"/>
            <a:ext cx="329183" cy="0"/>
          </a:xfrm>
          <a:prstGeom prst="straightConnector1">
            <a:avLst/>
          </a:prstGeom>
          <a:ln w="22225">
            <a:solidFill>
              <a:srgbClr val="1339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230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r>
              <a:rPr lang="en-US" sz="3100">
                <a:solidFill>
                  <a:schemeClr val="bg1"/>
                </a:solidFill>
                <a:latin typeface="Montserrat"/>
              </a:rPr>
              <a:t>Projects Planned for FY 2025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D0A0BD3-A375-2E09-3183-2702F71B2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353567"/>
              </p:ext>
            </p:extLst>
          </p:nvPr>
        </p:nvGraphicFramePr>
        <p:xfrm>
          <a:off x="1243313" y="3424198"/>
          <a:ext cx="10515592" cy="171443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22739">
                  <a:extLst>
                    <a:ext uri="{9D8B030D-6E8A-4147-A177-3AD203B41FA5}">
                      <a16:colId xmlns:a16="http://schemas.microsoft.com/office/drawing/2014/main" val="4189366938"/>
                    </a:ext>
                  </a:extLst>
                </a:gridCol>
                <a:gridCol w="1722328">
                  <a:extLst>
                    <a:ext uri="{9D8B030D-6E8A-4147-A177-3AD203B41FA5}">
                      <a16:colId xmlns:a16="http://schemas.microsoft.com/office/drawing/2014/main" val="1648661803"/>
                    </a:ext>
                  </a:extLst>
                </a:gridCol>
                <a:gridCol w="1664287">
                  <a:extLst>
                    <a:ext uri="{9D8B030D-6E8A-4147-A177-3AD203B41FA5}">
                      <a16:colId xmlns:a16="http://schemas.microsoft.com/office/drawing/2014/main" val="4101548132"/>
                    </a:ext>
                  </a:extLst>
                </a:gridCol>
                <a:gridCol w="2103119">
                  <a:extLst>
                    <a:ext uri="{9D8B030D-6E8A-4147-A177-3AD203B41FA5}">
                      <a16:colId xmlns:a16="http://schemas.microsoft.com/office/drawing/2014/main" val="1936794956"/>
                    </a:ext>
                  </a:extLst>
                </a:gridCol>
                <a:gridCol w="2103119">
                  <a:extLst>
                    <a:ext uri="{9D8B030D-6E8A-4147-A177-3AD203B41FA5}">
                      <a16:colId xmlns:a16="http://schemas.microsoft.com/office/drawing/2014/main" val="898004836"/>
                    </a:ext>
                  </a:extLst>
                </a:gridCol>
              </a:tblGrid>
              <a:tr h="42860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LOCATION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FROM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ontserrat"/>
                        </a:rPr>
                        <a:t>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LANE MILES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COST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74106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Creekside Trail  Phase 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End of Phase 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 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$322,924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031387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East Post Road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IH 35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Hays County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.65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$279,411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437989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endParaRPr lang="en-US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1.15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$602,335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817553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2022480" y="2530847"/>
            <a:ext cx="8955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2400" b="1" i="0" u="none" strike="noStrike">
                <a:solidFill>
                  <a:srgbClr val="000000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Full Depth Repair 12" Black Base and 2" Surface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3E55C-A5A1-BB3D-6D46-2EADFBF1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3920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99427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74" y="401068"/>
            <a:ext cx="10698126" cy="1061911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r>
              <a:rPr lang="en-US" sz="3100">
                <a:solidFill>
                  <a:schemeClr val="bg1"/>
                </a:solidFill>
                <a:latin typeface="Montserrat"/>
              </a:rPr>
              <a:t>Projects Planned for FY 2025</a:t>
            </a:r>
            <a:endParaRPr lang="en-US" sz="4400" b="1">
              <a:solidFill>
                <a:schemeClr val="bg1"/>
              </a:solidFill>
              <a:latin typeface="Montserrat" pitchFamily="2" charset="77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D0A0BD3-A375-2E09-3183-2702F71B2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111265"/>
              </p:ext>
            </p:extLst>
          </p:nvPr>
        </p:nvGraphicFramePr>
        <p:xfrm>
          <a:off x="1127566" y="2323586"/>
          <a:ext cx="10515600" cy="379462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1893669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86618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0154813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3679495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98004836"/>
                    </a:ext>
                  </a:extLst>
                </a:gridCol>
              </a:tblGrid>
              <a:tr h="36534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LOCATION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FROM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ontserrat"/>
                        </a:rPr>
                        <a:t>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LANE MILES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COST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74106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Lockhart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Burleson 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Wallace 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$2,057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031387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Groos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 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Blanco 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$1,136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263058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N Sledge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 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Lockhart 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521960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Austin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N Nance St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N Front St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$1,623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368931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Cockerham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Veterans Dr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 End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$2,408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52532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Schlemer St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Live Oak St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.72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$4,103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0615740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ontserrat"/>
                        </a:rPr>
                        <a:t>W North St</a:t>
                      </a:r>
                      <a:endParaRPr lang="en-US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ontserrat"/>
                        </a:rPr>
                        <a:t>Dead End</a:t>
                      </a:r>
                      <a:endParaRPr lang="en-US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 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$2,434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817553"/>
                  </a:ext>
                </a:extLst>
              </a:tr>
              <a:tr h="4286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latin typeface="Montserrat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latin typeface="Montserrat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TOTAL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2.90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$14,941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9825036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2699964" y="1867266"/>
            <a:ext cx="7370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2800" b="1" i="0" u="none" strike="noStrike">
                <a:solidFill>
                  <a:srgbClr val="000000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Chip Seal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038FE-13C9-AF68-67B6-8F3D5693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4365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525878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453101"/>
            <a:ext cx="10787270" cy="1061911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br>
              <a:rPr lang="en-US" sz="4400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Projects Planned for FY 2025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D0A0BD3-A375-2E09-3183-2702F71B2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884214"/>
              </p:ext>
            </p:extLst>
          </p:nvPr>
        </p:nvGraphicFramePr>
        <p:xfrm>
          <a:off x="1127566" y="2303635"/>
          <a:ext cx="10515600" cy="38373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1893669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86618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0154813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3679495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98004836"/>
                    </a:ext>
                  </a:extLst>
                </a:gridCol>
              </a:tblGrid>
              <a:tr h="34353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LOCATION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FROM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LANE MILES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COST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74106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N Main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North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$49,825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031387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 Main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Miller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$8,846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184758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N Meyer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Live Oak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$42,915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263058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Barber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Veterans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Blanco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$13,283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521960"/>
                  </a:ext>
                </a:extLst>
              </a:tr>
              <a:tr h="2818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Wallace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Live Oak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$28,395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368931"/>
                  </a:ext>
                </a:extLst>
              </a:tr>
              <a:tr h="250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Wood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Barber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Wallace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$6,964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52532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Porter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Veterans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Live Oak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$37,026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817553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 Old Stagecoach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Conestoga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 Center St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$61,052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235849"/>
                  </a:ext>
                </a:extLst>
              </a:tr>
              <a:tr h="3287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Salado 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San Felipe 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Star of Texas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.60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$46,425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393971"/>
                  </a:ext>
                </a:extLst>
              </a:tr>
              <a:tr h="3287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Star of Texas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Burleson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Hunter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.70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$54,247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1984175"/>
                  </a:ext>
                </a:extLst>
              </a:tr>
              <a:tr h="3287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Quail Ridge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E Post Rd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E Post Rd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2.81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$180,968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0176689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2699964" y="1852864"/>
            <a:ext cx="7370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2800" b="1" i="0" u="none" strike="noStrike">
                <a:solidFill>
                  <a:srgbClr val="000000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2" Mill and Overlay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08016-7A62-38DA-9279-46C37A85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7167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487296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D0A0BD3-A375-2E09-3183-2702F71B2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263392"/>
              </p:ext>
            </p:extLst>
          </p:nvPr>
        </p:nvGraphicFramePr>
        <p:xfrm>
          <a:off x="1175794" y="2332572"/>
          <a:ext cx="10515600" cy="38373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1893669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86618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0154813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3679495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98004836"/>
                    </a:ext>
                  </a:extLst>
                </a:gridCol>
              </a:tblGrid>
              <a:tr h="34353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LOCATION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FROM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LANE MILES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COST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74106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Rodeo Cv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Star of Texas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Cul de Sac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$10,725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031387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Briar Wood 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Spring Branch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Cul de Sac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$18,077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184758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Amherst 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Spring Branch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Cul de Sac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$19,157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263058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Cisneros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$14,755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521960"/>
                  </a:ext>
                </a:extLst>
              </a:tr>
              <a:tr h="2818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Saucedo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$11,616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368931"/>
                  </a:ext>
                </a:extLst>
              </a:tr>
              <a:tr h="250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Ramirez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 Center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$12,848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52532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Onyx Lake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Pearl Lake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$63,360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817553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Agate 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Onyx Lake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Cul de Sac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$9,933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235849"/>
                  </a:ext>
                </a:extLst>
              </a:tr>
              <a:tr h="3287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Jade Lake Cv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Cul de Sac 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.14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$11,121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393971"/>
                  </a:ext>
                </a:extLst>
              </a:tr>
              <a:tr h="3287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Ruby Lake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Loon Lake 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Onyx Lake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.41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$31,746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1984175"/>
                  </a:ext>
                </a:extLst>
              </a:tr>
              <a:tr h="3287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Creekside Tr Phase I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FM 150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995 Ft North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.47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$34,000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4828119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2748192" y="1814282"/>
            <a:ext cx="7370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2800" b="1" i="0" u="none" strike="noStrike">
                <a:solidFill>
                  <a:srgbClr val="000000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2" Mill and Overlay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08016-7A62-38DA-9279-46C37A85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136BD2-FAD0-A84B-EE52-6B2416B7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453101"/>
            <a:ext cx="10787270" cy="1061911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br>
              <a:rPr lang="en-US" sz="4400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Projects Planned for FY 2025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9713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568689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D0A0BD3-A375-2E09-3183-2702F71B2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656008"/>
              </p:ext>
            </p:extLst>
          </p:nvPr>
        </p:nvGraphicFramePr>
        <p:xfrm>
          <a:off x="1127566" y="2294254"/>
          <a:ext cx="10515596" cy="38373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103119">
                  <a:extLst>
                    <a:ext uri="{9D8B030D-6E8A-4147-A177-3AD203B41FA5}">
                      <a16:colId xmlns:a16="http://schemas.microsoft.com/office/drawing/2014/main" val="4189366938"/>
                    </a:ext>
                  </a:extLst>
                </a:gridCol>
                <a:gridCol w="2233808">
                  <a:extLst>
                    <a:ext uri="{9D8B030D-6E8A-4147-A177-3AD203B41FA5}">
                      <a16:colId xmlns:a16="http://schemas.microsoft.com/office/drawing/2014/main" val="1648661803"/>
                    </a:ext>
                  </a:extLst>
                </a:gridCol>
                <a:gridCol w="1972431">
                  <a:extLst>
                    <a:ext uri="{9D8B030D-6E8A-4147-A177-3AD203B41FA5}">
                      <a16:colId xmlns:a16="http://schemas.microsoft.com/office/drawing/2014/main" val="4101548132"/>
                    </a:ext>
                  </a:extLst>
                </a:gridCol>
                <a:gridCol w="2103119">
                  <a:extLst>
                    <a:ext uri="{9D8B030D-6E8A-4147-A177-3AD203B41FA5}">
                      <a16:colId xmlns:a16="http://schemas.microsoft.com/office/drawing/2014/main" val="1936794956"/>
                    </a:ext>
                  </a:extLst>
                </a:gridCol>
                <a:gridCol w="2103119">
                  <a:extLst>
                    <a:ext uri="{9D8B030D-6E8A-4147-A177-3AD203B41FA5}">
                      <a16:colId xmlns:a16="http://schemas.microsoft.com/office/drawing/2014/main" val="898004836"/>
                    </a:ext>
                  </a:extLst>
                </a:gridCol>
              </a:tblGrid>
              <a:tr h="34353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LOCATION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FROM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LANE MILES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COST</a:t>
                      </a:r>
                      <a:endParaRPr lang="en-US"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74106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Pearl Lake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Loon 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$35,970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031387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Opal 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Ruby Lake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Pearl 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$23,892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184758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Mood 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Ruby 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$28,512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263058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Loon Lake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Mansfield Lake 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Cul de Sac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$49,764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521960"/>
                  </a:ext>
                </a:extLst>
              </a:tr>
              <a:tr h="2818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Mansfield Lake 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Lake Washington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$15,642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368931"/>
                  </a:ext>
                </a:extLst>
              </a:tr>
              <a:tr h="250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Town Lake Bend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Lake Washington 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Loon Lake Dr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$10,230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52532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Carriage Way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Goldenrod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Goldenrod 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$68,068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817553"/>
                  </a:ext>
                </a:extLst>
              </a:tr>
              <a:tr h="328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Goldenrod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Bluestem 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Wagon Cross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$51,067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235849"/>
                  </a:ext>
                </a:extLst>
              </a:tr>
              <a:tr h="3287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Zebra 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Bunny Trail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Dead End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.57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$44,425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393971"/>
                  </a:ext>
                </a:extLst>
              </a:tr>
              <a:tr h="3287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Wild Buffalo 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Fairfield Dr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Primrose Blvd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.53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$40,803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1984175"/>
                  </a:ext>
                </a:extLst>
              </a:tr>
              <a:tr h="3287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  <a:cs typeface="Arial"/>
                      </a:endParaRP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  <a:cs typeface="Arial"/>
                      </a:endParaRP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TOTAL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15.16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$1,135,657</a:t>
                      </a:r>
                    </a:p>
                  </a:txBody>
                  <a:tcPr marL="9524" marR="9524" marT="9524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5116060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2699964" y="1882858"/>
            <a:ext cx="7370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2800" b="1" i="0" u="none" strike="noStrike">
                <a:solidFill>
                  <a:srgbClr val="000000"/>
                </a:solidFill>
                <a:effectLst/>
                <a:latin typeface="Montserrat" pitchFamily="2" charset="77"/>
                <a:cs typeface="Arial" panose="020B0604020202020204" pitchFamily="34" charset="0"/>
              </a:rPr>
              <a:t>2" Mill and Overlay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08016-7A62-38DA-9279-46C37A85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CE4EA0-4735-F24A-9B6B-B086AA35951C}"/>
              </a:ext>
            </a:extLst>
          </p:cNvPr>
          <p:cNvSpPr txBox="1">
            <a:spLocks/>
          </p:cNvSpPr>
          <p:nvPr/>
        </p:nvSpPr>
        <p:spPr>
          <a:xfrm>
            <a:off x="566530" y="453101"/>
            <a:ext cx="1078727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br>
              <a:rPr lang="en-US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Projects Planned for FY 2025</a:t>
            </a: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4965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D0A0BD3-A375-2E09-3183-2702F71B2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792079"/>
              </p:ext>
            </p:extLst>
          </p:nvPr>
        </p:nvGraphicFramePr>
        <p:xfrm>
          <a:off x="1379847" y="2894025"/>
          <a:ext cx="9721668" cy="307685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40556">
                  <a:extLst>
                    <a:ext uri="{9D8B030D-6E8A-4147-A177-3AD203B41FA5}">
                      <a16:colId xmlns:a16="http://schemas.microsoft.com/office/drawing/2014/main" val="4189366938"/>
                    </a:ext>
                  </a:extLst>
                </a:gridCol>
                <a:gridCol w="3240556">
                  <a:extLst>
                    <a:ext uri="{9D8B030D-6E8A-4147-A177-3AD203B41FA5}">
                      <a16:colId xmlns:a16="http://schemas.microsoft.com/office/drawing/2014/main" val="1936794956"/>
                    </a:ext>
                  </a:extLst>
                </a:gridCol>
                <a:gridCol w="3240556">
                  <a:extLst>
                    <a:ext uri="{9D8B030D-6E8A-4147-A177-3AD203B41FA5}">
                      <a16:colId xmlns:a16="http://schemas.microsoft.com/office/drawing/2014/main" val="898004836"/>
                    </a:ext>
                  </a:extLst>
                </a:gridCol>
              </a:tblGrid>
              <a:tr h="567016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PROJECT TYPE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LANE MILES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/>
                          <a:cs typeface="Arial"/>
                        </a:rPr>
                        <a:t>COST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74106"/>
                  </a:ext>
                </a:extLst>
              </a:tr>
              <a:tr h="501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Full Depth Repair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$602,335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031387"/>
                  </a:ext>
                </a:extLst>
              </a:tr>
              <a:tr h="5019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Chip Seal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$14,941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184758"/>
                  </a:ext>
                </a:extLst>
              </a:tr>
              <a:tr h="5019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2" Mill and Overlay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15.0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$1,135,657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263058"/>
                  </a:ext>
                </a:extLst>
              </a:tr>
              <a:tr h="501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Microsurfacing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$1,127,067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57900"/>
                  </a:ext>
                </a:extLst>
              </a:tr>
              <a:tr h="501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34.2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  <a:cs typeface="Arial"/>
                        </a:rPr>
                        <a:t>$2,880,000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521960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063C-C9B8-0AE5-9CCB-C680608CD518}"/>
              </a:ext>
            </a:extLst>
          </p:cNvPr>
          <p:cNvSpPr txBox="1"/>
          <p:nvPr/>
        </p:nvSpPr>
        <p:spPr>
          <a:xfrm>
            <a:off x="2555280" y="2300787"/>
            <a:ext cx="7370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Cost for All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ABF51A-B8BD-8330-5B94-2C7D57BD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5BF9B9-E30D-975E-FAB0-AE915D76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453101"/>
            <a:ext cx="10787270" cy="1061911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br>
              <a:rPr lang="en-US" sz="4400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Projects Planned for FY 2025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5779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E06A9-6925-DA0A-1596-1F0E02C83A6A}"/>
              </a:ext>
            </a:extLst>
          </p:cNvPr>
          <p:cNvSpPr txBox="1"/>
          <p:nvPr/>
        </p:nvSpPr>
        <p:spPr>
          <a:xfrm>
            <a:off x="1009888" y="2254542"/>
            <a:ext cx="10900058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Drainage improvements funded for 5 Year CIP is  $13.2 million; $2.8 million funded for FY2025; Projects 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Scott/Sledge drainage improvements – $300,000 for FY2025, $2.7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S. Goforth drainage improvement - $2 million for FY2025 pending development agreement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Bunton Ln drainage improvements – $0 for FY2025, $1.5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Plum Creek Channel Improvements – $0 for FY2025, $4.5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Drainage Master Plan/Improvements - $500,000 for FY2025, $2.5 million for 5 Year CIP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Drainage Fee Study - $150,000 </a:t>
            </a: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>
                <a:latin typeface="Montserrat"/>
                <a:ea typeface="+mn-lt"/>
                <a:cs typeface="+mn-lt"/>
              </a:rPr>
              <a:t>Proposed to calculate appropriate fee to fund identified projects in the City's Drainage Master Plan</a:t>
            </a:r>
            <a:endParaRPr lang="en-US">
              <a:latin typeface="Montserrat"/>
              <a:ea typeface="Calibri" panose="020F0502020204030204"/>
              <a:cs typeface="Calibri" panose="020F0502020204030204"/>
            </a:endParaRP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>
                <a:latin typeface="Montserrat"/>
                <a:ea typeface="+mn-lt"/>
                <a:cs typeface="+mn-lt"/>
              </a:rPr>
              <a:t>Last fee update was over 5 years ago </a:t>
            </a: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>
                <a:latin typeface="Montserrat"/>
                <a:ea typeface="+mn-lt"/>
                <a:cs typeface="+mn-lt"/>
              </a:rPr>
              <a:t>Fee should be based on identified projects in the Master Plan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1D6651-570D-9E14-2140-182E7CC4DAEC}"/>
              </a:ext>
            </a:extLst>
          </p:cNvPr>
          <p:cNvSpPr txBox="1">
            <a:spLocks/>
          </p:cNvSpPr>
          <p:nvPr/>
        </p:nvSpPr>
        <p:spPr>
          <a:xfrm>
            <a:off x="566530" y="453101"/>
            <a:ext cx="1078727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Transportation &amp; Drainage Infrastructure </a:t>
            </a:r>
            <a:br>
              <a:rPr lang="en-US" b="1"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/>
              </a:rPr>
              <a:t>Projects Planned for FY 2025 &amp; 5 Year CIP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45859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 pitchFamily="2" charset="77"/>
              </a:rPr>
              <a:t>Enhanced Public Safety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8361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FAF45-626F-F674-F7DB-0030D67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E06A9-6925-DA0A-1596-1F0E02C83A6A}"/>
              </a:ext>
            </a:extLst>
          </p:cNvPr>
          <p:cNvSpPr txBox="1"/>
          <p:nvPr/>
        </p:nvSpPr>
        <p:spPr>
          <a:xfrm>
            <a:off x="987142" y="2514962"/>
            <a:ext cx="10900058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Montserrat"/>
              </a:rPr>
              <a:t>Police Staffing Study Key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Montserrat"/>
              </a:rPr>
              <a:t>Comprehensive overview of police calls and response levels and from that we have developed a series of recommendations to plan our resources over the next several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Montserrat"/>
              </a:rPr>
              <a:t>A total of 12 positions have been recommended for FY2025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1D6651-570D-9E14-2140-182E7CC4DAEC}"/>
              </a:ext>
            </a:extLst>
          </p:cNvPr>
          <p:cNvSpPr txBox="1">
            <a:spLocks/>
          </p:cNvSpPr>
          <p:nvPr/>
        </p:nvSpPr>
        <p:spPr>
          <a:xfrm>
            <a:off x="566530" y="453101"/>
            <a:ext cx="1078727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Enhanced Public Safety</a:t>
            </a:r>
            <a:br>
              <a:rPr lang="en-US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Police Staffing Study </a:t>
            </a: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1776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/>
              </a:rPr>
              <a:t>Enhanced Public Safety</a:t>
            </a:r>
            <a:br>
              <a:rPr lang="en-US" sz="4400" b="1">
                <a:latin typeface="Montserrat" pitchFamily="2" charset="77"/>
              </a:rPr>
            </a:br>
            <a:r>
              <a:rPr lang="en-US" sz="3100">
                <a:solidFill>
                  <a:schemeClr val="bg1"/>
                </a:solidFill>
                <a:latin typeface="Montserrat"/>
              </a:rPr>
              <a:t>Recommended Personnel for FY 2025</a:t>
            </a:r>
            <a:endParaRPr lang="en-US" sz="44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469F3-58EE-B882-7D7B-E4A28951B6D5}"/>
              </a:ext>
            </a:extLst>
          </p:cNvPr>
          <p:cNvSpPr/>
          <p:nvPr/>
        </p:nvSpPr>
        <p:spPr>
          <a:xfrm>
            <a:off x="1746623" y="2289493"/>
            <a:ext cx="4292438" cy="3694545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Montserrat" pitchFamily="2" charset="77"/>
              </a:rPr>
              <a:t>Operations</a:t>
            </a:r>
            <a:endParaRPr lang="en-US" sz="1600" b="1">
              <a:latin typeface="Montserrat" pitchFamily="2" charset="77"/>
            </a:endParaRPr>
          </a:p>
          <a:p>
            <a:pPr algn="ctr"/>
            <a:endParaRPr lang="en-US" sz="1600" b="1">
              <a:latin typeface="Montserrat" pitchFamily="2" charset="77"/>
            </a:endParaRPr>
          </a:p>
          <a:p>
            <a:pPr algn="ctr"/>
            <a:r>
              <a:rPr lang="en-US" sz="1500">
                <a:latin typeface="Montserrat" pitchFamily="2" charset="77"/>
              </a:rPr>
              <a:t>7 Staff to meet service demands for the community, including: </a:t>
            </a:r>
          </a:p>
          <a:p>
            <a:pPr algn="ctr"/>
            <a:endParaRPr lang="en-US" sz="150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(2) Police Corporals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Police Safety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(2) Analyst - Real Time Crime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Analyst 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Evidence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>
              <a:latin typeface="Montserrat" pitchFamily="2" charset="77"/>
            </a:endParaRPr>
          </a:p>
          <a:p>
            <a:pPr algn="ctr"/>
            <a:r>
              <a:rPr lang="en-US" sz="1500" b="1">
                <a:latin typeface="Montserrat" pitchFamily="2" charset="77"/>
              </a:rPr>
              <a:t>Total FY2025:  $675,357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25EFC-B4BE-D633-FF5D-FE550A99D3CB}"/>
              </a:ext>
            </a:extLst>
          </p:cNvPr>
          <p:cNvSpPr/>
          <p:nvPr/>
        </p:nvSpPr>
        <p:spPr>
          <a:xfrm>
            <a:off x="6947485" y="2279115"/>
            <a:ext cx="4292438" cy="3694545"/>
          </a:xfrm>
          <a:prstGeom prst="rect">
            <a:avLst/>
          </a:prstGeom>
          <a:solidFill>
            <a:srgbClr val="133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latin typeface="Montserrat" pitchFamily="2" charset="77"/>
              </a:rPr>
              <a:t>Support Services</a:t>
            </a:r>
          </a:p>
          <a:p>
            <a:pPr algn="ctr"/>
            <a:endParaRPr lang="en-US" sz="1600" b="1">
              <a:latin typeface="Montserrat" pitchFamily="2" charset="77"/>
            </a:endParaRPr>
          </a:p>
          <a:p>
            <a:pPr algn="ctr"/>
            <a:r>
              <a:rPr lang="en-US" sz="1500">
                <a:latin typeface="Montserrat" pitchFamily="2" charset="77"/>
              </a:rPr>
              <a:t>5 Staff to assist operations staff in performing their duties, including: </a:t>
            </a:r>
          </a:p>
          <a:p>
            <a:pPr algn="ctr"/>
            <a:endParaRPr lang="en-US" sz="150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(1) Public Information &amp; Community Engagement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Patrol Secretary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Training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Mental Health Civilian Responder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Montserrat" pitchFamily="2" charset="77"/>
              </a:rPr>
              <a:t>(1) Records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>
              <a:latin typeface="Montserrat" pitchFamily="2" charset="77"/>
            </a:endParaRPr>
          </a:p>
          <a:p>
            <a:pPr algn="ctr"/>
            <a:r>
              <a:rPr lang="en-US" sz="1500" b="1">
                <a:latin typeface="Montserrat" pitchFamily="2" charset="77"/>
              </a:rPr>
              <a:t>Total FY2025:  $478,678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F5781-6ED1-0D44-BE18-E47803B8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49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586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7B7C-D7ED-D542-AF0B-5B562F71380E}"/>
              </a:ext>
            </a:extLst>
          </p:cNvPr>
          <p:cNvSpPr/>
          <p:nvPr/>
        </p:nvSpPr>
        <p:spPr>
          <a:xfrm>
            <a:off x="523104" y="963046"/>
            <a:ext cx="13056972" cy="706806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63DF2-441E-E190-B9B1-60AF2832952D}"/>
              </a:ext>
            </a:extLst>
          </p:cNvPr>
          <p:cNvSpPr txBox="1"/>
          <p:nvPr/>
        </p:nvSpPr>
        <p:spPr>
          <a:xfrm>
            <a:off x="333634" y="200664"/>
            <a:ext cx="113352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133964"/>
                </a:solidFill>
                <a:latin typeface="Montserrat" pitchFamily="2" charset="77"/>
              </a:rPr>
              <a:t>Community 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8F8FB9A-8A94-2DFF-6B1B-06B5BCA5927E}"/>
              </a:ext>
            </a:extLst>
          </p:cNvPr>
          <p:cNvGraphicFramePr/>
          <p:nvPr/>
        </p:nvGraphicFramePr>
        <p:xfrm>
          <a:off x="953729" y="1297858"/>
          <a:ext cx="9380441" cy="477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818FA-F550-EE10-50C7-D010E5BB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E74E49-F45A-77F2-F9B0-BFD2A726A055}"/>
              </a:ext>
            </a:extLst>
          </p:cNvPr>
          <p:cNvSpPr txBox="1">
            <a:spLocks/>
          </p:cNvSpPr>
          <p:nvPr/>
        </p:nvSpPr>
        <p:spPr>
          <a:xfrm>
            <a:off x="10218058" y="2291667"/>
            <a:ext cx="1973942" cy="2722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solidFill>
                  <a:srgbClr val="133964"/>
                </a:solidFill>
                <a:effectLst/>
                <a:latin typeface="Montserrat" pitchFamily="2" charset="77"/>
              </a:rPr>
              <a:t>73%</a:t>
            </a:r>
          </a:p>
          <a:p>
            <a:pPr algn="ctr"/>
            <a:r>
              <a:rPr lang="en-US" sz="2000" b="1">
                <a:solidFill>
                  <a:srgbClr val="133964"/>
                </a:solidFill>
                <a:effectLst/>
                <a:latin typeface="Montserrat" pitchFamily="2" charset="77"/>
              </a:rPr>
              <a:t>of 634 surveyed residents are</a:t>
            </a:r>
          </a:p>
          <a:p>
            <a:pPr algn="ctr"/>
            <a:r>
              <a:rPr lang="en-US" sz="2000" b="1">
                <a:solidFill>
                  <a:srgbClr val="133964"/>
                </a:solidFill>
                <a:effectLst/>
                <a:latin typeface="Montserrat" pitchFamily="2" charset="77"/>
              </a:rPr>
              <a:t>satisfied with life in Kyle</a:t>
            </a:r>
            <a:endParaRPr lang="en-US" sz="2000">
              <a:solidFill>
                <a:srgbClr val="133964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0398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Enhanced Public Safety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3100">
                <a:solidFill>
                  <a:schemeClr val="bg1"/>
                </a:solidFill>
                <a:latin typeface="Montserrat" pitchFamily="2" charset="77"/>
              </a:rPr>
              <a:t>Personnel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D9E88-BF22-4A2A-092D-15370842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50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F2881-2F2F-5CEE-2E69-72E5A7B5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33" y="2233470"/>
            <a:ext cx="9694334" cy="38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98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8" y="453101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Enhanced Public Safety</a:t>
            </a:r>
            <a:br>
              <a:rPr lang="en-US" sz="4400" b="1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3100">
                <a:solidFill>
                  <a:schemeClr val="bg1"/>
                </a:solidFill>
                <a:latin typeface="Montserrat" pitchFamily="2" charset="77"/>
              </a:rPr>
              <a:t>Equipment &amp;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723" y="2478201"/>
            <a:ext cx="9751733" cy="3285546"/>
          </a:xfrm>
        </p:spPr>
        <p:txBody>
          <a:bodyPr>
            <a:noAutofit/>
          </a:bodyPr>
          <a:lstStyle/>
          <a:p>
            <a:r>
              <a:rPr lang="en-US" sz="2400">
                <a:latin typeface="Montserrat" pitchFamily="2" charset="77"/>
              </a:rPr>
              <a:t>New Leased Vehicles - $155,444 per year for 9 vehicles</a:t>
            </a:r>
          </a:p>
          <a:p>
            <a:r>
              <a:rPr lang="en-US" sz="2400">
                <a:latin typeface="Montserrat" pitchFamily="2" charset="77"/>
              </a:rPr>
              <a:t>Radio Equipment for patrol $173,000 </a:t>
            </a:r>
          </a:p>
          <a:p>
            <a:r>
              <a:rPr lang="en-US" sz="2400">
                <a:latin typeface="Montserrat" pitchFamily="2" charset="77"/>
              </a:rPr>
              <a:t>Opticom Traffic Signal Preemption - $60,000</a:t>
            </a:r>
          </a:p>
          <a:p>
            <a:r>
              <a:rPr lang="en-US" sz="2400">
                <a:latin typeface="Montserrat" pitchFamily="2" charset="77"/>
              </a:rPr>
              <a:t>Drone Program for Patrol - $61,381 </a:t>
            </a:r>
          </a:p>
          <a:p>
            <a:r>
              <a:rPr lang="en-US" sz="2400">
                <a:latin typeface="Montserrat" pitchFamily="2" charset="77"/>
              </a:rPr>
              <a:t>Safety Signs and Barricades - $208,553</a:t>
            </a:r>
          </a:p>
          <a:p>
            <a:r>
              <a:rPr lang="en-US" sz="2400">
                <a:latin typeface="Montserrat" pitchFamily="2" charset="77"/>
              </a:rPr>
              <a:t>FUSUS Software – $96,000</a:t>
            </a:r>
          </a:p>
          <a:p>
            <a:r>
              <a:rPr lang="en-US" sz="2400">
                <a:latin typeface="Montserrat" pitchFamily="2" charset="77"/>
              </a:rPr>
              <a:t>Other Software Support Items - $134,000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29" y="6185239"/>
            <a:ext cx="441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B4B2-9121-8207-0B97-C25B1769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51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6475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5400" b="1" kern="0">
                <a:solidFill>
                  <a:srgbClr val="133964"/>
                </a:solidFill>
                <a:latin typeface="Montserrat"/>
              </a:rPr>
              <a:t>Park Development &amp; Improvements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A1F1-7575-F731-6AA8-6BBF03D7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52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5429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2280-94C8-8980-1489-6330B065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F8FAFE-2572-9A8C-6B3F-45F40F47632F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79A2-755D-2128-EA41-F21EB39E5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87" y="2410302"/>
            <a:ext cx="5390261" cy="36240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b="1" u="sng">
                <a:latin typeface="Montserrat"/>
              </a:rPr>
              <a:t>City Strategic Plan and Parks Master Plan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Clear Vision and Goals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Community Engagement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Policy Framework &amp; Resource Allocation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Infrastructure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Community Partnerships</a:t>
            </a:r>
            <a:endParaRPr lang="en-US" altLang="en-US" sz="1600">
              <a:latin typeface="Montserra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800" b="1" u="sng">
              <a:latin typeface="Montserra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800" b="1" u="sng">
                <a:latin typeface="Montserrat"/>
              </a:rPr>
              <a:t>Key Strategic Goals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Award-Winning Parks &amp; Public Spaces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High-Quality Trails &amp; Connectivity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Unparalleled Beautification Standards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High-Quality, Diverse, and Inclusive Community Events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Affordable Recreation Programs for All 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Signature Entertainment Events Annually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400">
                <a:latin typeface="Montserrat"/>
              </a:rPr>
              <a:t>Economic Impact and Draw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altLang="en-US" sz="1100">
                <a:latin typeface="Montserrat"/>
              </a:rPr>
              <a:t>Proposed Sportsplex will be discussed with Council at August 6.</a:t>
            </a:r>
            <a:endParaRPr lang="en-US" altLang="en-US" sz="1100"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BA32F6-DE25-7C40-3420-88E543B91EA1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F2D52F-E6BF-0F63-5C7A-059F8C520444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6160C-1379-415E-3BA0-7FA037FF33DF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4160-0765-CC93-D73A-8A898E89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9BA92-9B35-D447-A5BB-0388F6907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75C51-E6EA-FD72-404D-ED8C3E320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/>
          <a:stretch/>
        </p:blipFill>
        <p:spPr>
          <a:xfrm>
            <a:off x="6611531" y="2503947"/>
            <a:ext cx="5237860" cy="3436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910E2B-B61D-68EE-A2CC-1697BA1F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4" y="424956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Park Development &amp; Improvements</a:t>
            </a:r>
          </a:p>
        </p:txBody>
      </p:sp>
    </p:spTree>
    <p:extLst>
      <p:ext uri="{BB962C8B-B14F-4D97-AF65-F5344CB8AC3E}">
        <p14:creationId xmlns:p14="http://schemas.microsoft.com/office/powerpoint/2010/main" val="1756616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2280-94C8-8980-1489-6330B065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F8FAFE-2572-9A8C-6B3F-45F40F47632F}"/>
              </a:ext>
            </a:extLst>
          </p:cNvPr>
          <p:cNvSpPr/>
          <p:nvPr/>
        </p:nvSpPr>
        <p:spPr>
          <a:xfrm>
            <a:off x="333634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BA32F6-DE25-7C40-3420-88E543B91EA1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4160-0765-CC93-D73A-8A898E89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4162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9BA92-9B35-D447-A5BB-0388F6907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275CB52-87EC-ABDD-B83A-171EC397039F}"/>
              </a:ext>
            </a:extLst>
          </p:cNvPr>
          <p:cNvGraphicFramePr/>
          <p:nvPr/>
        </p:nvGraphicFramePr>
        <p:xfrm>
          <a:off x="2032000" y="1802296"/>
          <a:ext cx="9099826" cy="4336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67B99-A571-A7C6-5A40-99F774CFD21A}"/>
              </a:ext>
            </a:extLst>
          </p:cNvPr>
          <p:cNvSpPr txBox="1">
            <a:spLocks/>
          </p:cNvSpPr>
          <p:nvPr/>
        </p:nvSpPr>
        <p:spPr>
          <a:xfrm>
            <a:off x="942875" y="2243948"/>
            <a:ext cx="7152345" cy="3729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altLang="en-US" sz="1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</a:rPr>
              <a:t>Parks and Recreation Budget </a:t>
            </a:r>
            <a:r>
              <a:rPr lang="en-US" altLang="en-US" sz="1600" b="1" u="sng">
                <a:solidFill>
                  <a:srgbClr val="000000"/>
                </a:solidFill>
                <a:latin typeface="Montserrat"/>
              </a:rPr>
              <a:t>Items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New</a:t>
            </a:r>
            <a:r>
              <a:rPr lang="en-US" sz="1800">
                <a:ea typeface="+mn-lt"/>
                <a:cs typeface="+mn-lt"/>
              </a:rPr>
              <a:t> Employee Staff - $151,684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Recreational Specialist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Management Assistant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Temporary Seasonal Wages - $100,000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Sports Leagues Costs - $125,000</a:t>
            </a:r>
            <a:endParaRPr lang="en-US" sz="18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Summer Camp Costs - $50,000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Program Expenses - $42,000</a:t>
            </a:r>
            <a:endParaRPr lang="en-US" sz="18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City Event Supplies - $35,000</a:t>
            </a:r>
            <a:endParaRPr lang="en-US" sz="18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Temporary Seasonal Wages - $90,000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New/Replacement Mowers (3) - $45,000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Bucket Truck (1) - $200,000</a:t>
            </a:r>
            <a:endParaRPr lang="en-US" altLang="en-US" sz="1800">
              <a:latin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ea typeface="+mn-lt"/>
                <a:cs typeface="+mn-lt"/>
              </a:rPr>
              <a:t>Future Evaluation Enhancements - $250,000</a:t>
            </a:r>
            <a:br>
              <a:rPr lang="en-US" alt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endParaRPr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343764-7251-19E7-D048-77F3ADE76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2577" y="2840811"/>
            <a:ext cx="4816046" cy="2956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5656F0-F46E-A0BD-94D9-F3F9820B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4" y="424956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Park Development &amp; Improvements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B3D3CA1-332F-A916-08CB-61123FE5E265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B2012-77A2-0EFE-42B9-8D01758D2E21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1042214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F43D-43CB-0DE7-D2FC-BBC33890C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89FF6B-2425-DF65-A317-5469E64ACDB6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8BF616-C0D5-90B4-6E26-623FA3A4C9D7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9FF51-82B1-FF60-3418-80B41245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4162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9BA92-9B35-D447-A5BB-0388F6907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BC171-C166-3F79-FE01-277077812F48}"/>
              </a:ext>
            </a:extLst>
          </p:cNvPr>
          <p:cNvSpPr txBox="1"/>
          <p:nvPr/>
        </p:nvSpPr>
        <p:spPr>
          <a:xfrm>
            <a:off x="1180583" y="2220118"/>
            <a:ext cx="9668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Parks Capital Projects Overview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Parking lot design and construction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Verde, Steeplechase, Waterleaf, Gregg-Clarke, Lake Kyle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Landscaping, lawn, irrigation, and planting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Verde, Steeplechase, Waterleaf, Gregg-Clarke, Bunton, Heroes Memorial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Restrooms and Amenity Care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Heroes Memorial, Steeplechase, Waterleaf, Gregg-Clarke, Post Oak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Fencing, shade structures, and seating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Steeplechase, Waterleaf, Gregg-Clarke, Post Oak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Lighting, security and internet functionality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Steeplechase, Waterleaf, Bunton, Lake Kyle, Heroes Memorial, Post Oak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“Establish and develop award-winning parks and engaging public spaces in Kyle, </a:t>
            </a: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ensuring accessibility and enjoyment for all residents.”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“Establish and uphold unparalleled beautification and maintenance standards citywide.” 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 descr="Technology Park parking lot">
            <a:extLst>
              <a:ext uri="{FF2B5EF4-FFF2-40B4-BE49-F238E27FC236}">
                <a16:creationId xmlns:a16="http://schemas.microsoft.com/office/drawing/2014/main" id="{42F42CC2-B78E-49E6-E670-051A7FB21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7"/>
          <a:stretch/>
        </p:blipFill>
        <p:spPr bwMode="auto">
          <a:xfrm>
            <a:off x="7088133" y="2249147"/>
            <a:ext cx="3465241" cy="2019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" descr="Reimagining Mary Kyle Hartson Park — Coleman &amp; Associates">
            <a:extLst>
              <a:ext uri="{FF2B5EF4-FFF2-40B4-BE49-F238E27FC236}">
                <a16:creationId xmlns:a16="http://schemas.microsoft.com/office/drawing/2014/main" id="{B9BE04B5-2E63-7E0C-FEA9-AC90EF50D7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4" descr="Reimagining Mary Kyle Hartson Park — Coleman &amp; Associates">
            <a:extLst>
              <a:ext uri="{FF2B5EF4-FFF2-40B4-BE49-F238E27FC236}">
                <a16:creationId xmlns:a16="http://schemas.microsoft.com/office/drawing/2014/main" id="{A2AC9B7E-3243-1E2C-95CE-E1F7C5B8C0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4" descr="Coleman &amp; Associates | It's that time of year again! City of Kyle has  decorated the Mary Kyle Hartson Park for the holidays! We love this park &amp;  are thrilled ... | Instagram">
            <a:extLst>
              <a:ext uri="{FF2B5EF4-FFF2-40B4-BE49-F238E27FC236}">
                <a16:creationId xmlns:a16="http://schemas.microsoft.com/office/drawing/2014/main" id="{371AB937-A776-11F8-BCC6-F54ED240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88" y="4405226"/>
            <a:ext cx="2458786" cy="185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E1BD88-C794-AEAA-7C82-3DB90143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4" y="424956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Park Development &amp; Improvements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C149D7-05F1-4DC2-E6C1-A28EBB3963B9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8314A-0A79-F719-9BE9-A858995F90D0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1715233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1CA8-6E69-F109-5FD9-9EEAD349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56</a:t>
            </a:fld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F2B30E2-0CB0-7A33-143D-E433E3EABE45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E0B02EE-325B-3455-1659-52E800E93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70" y="2110409"/>
            <a:ext cx="11010901" cy="407953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517FDE-DD39-BB53-41CD-E3339C97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4" y="424956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/>
              </a:rPr>
              <a:t>Park Development &amp; Improvements</a:t>
            </a:r>
            <a:endParaRPr lang="en-US">
              <a:latin typeface="Montserrat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7C25BEC8-9B9D-B20B-3BDB-8816CC8DE51D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C810C51C-2B38-B9B0-2B69-15AF6115668A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25952-A754-BBC0-0D68-21191E1ADD0A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31803776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1CA8-6E69-F109-5FD9-9EEAD349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57</a:t>
            </a:fld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F2B30E2-0CB0-7A33-143D-E433E3EABE45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17FDE-DD39-BB53-41CD-E3339C97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4" y="424956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/>
              </a:rPr>
              <a:t>Park Development &amp; Improvements</a:t>
            </a:r>
            <a:endParaRPr lang="en-US">
              <a:latin typeface="Montserrat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7C25BEC8-9B9D-B20B-3BDB-8816CC8DE51D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C810C51C-2B38-B9B0-2B69-15AF6115668A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25952-A754-BBC0-0D68-21191E1ADD0A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A3CB6D5-74DA-1245-B737-294E876B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29" y="2232783"/>
            <a:ext cx="10907486" cy="39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11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1CA8-6E69-F109-5FD9-9EEAD349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/>
              <a:t>58</a:t>
            </a:fld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F2B30E2-0CB0-7A33-143D-E433E3EABE45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17FDE-DD39-BB53-41CD-E3339C97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4" y="424956"/>
            <a:ext cx="10515600" cy="106191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"/>
              </a:rPr>
              <a:t>Park Development &amp; Improvements</a:t>
            </a:r>
            <a:endParaRPr lang="en-US">
              <a:latin typeface="Montserrat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7C25BEC8-9B9D-B20B-3BDB-8816CC8DE51D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C810C51C-2B38-B9B0-2B69-15AF6115668A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25952-A754-BBC0-0D68-21191E1ADD0A}"/>
              </a:ext>
            </a:extLst>
          </p:cNvPr>
          <p:cNvSpPr txBox="1"/>
          <p:nvPr/>
        </p:nvSpPr>
        <p:spPr>
          <a:xfrm>
            <a:off x="447261" y="6185239"/>
            <a:ext cx="435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pic>
        <p:nvPicPr>
          <p:cNvPr id="3" name="Picture 2" descr="A screenshot of a project&#10;&#10;Description automatically generated">
            <a:extLst>
              <a:ext uri="{FF2B5EF4-FFF2-40B4-BE49-F238E27FC236}">
                <a16:creationId xmlns:a16="http://schemas.microsoft.com/office/drawing/2014/main" id="{8C6FE408-424A-4E2F-5A01-A5ADA8E8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60" y="2346742"/>
            <a:ext cx="10700658" cy="34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3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FUND FINANCIALS</a:t>
            </a:r>
            <a:endParaRPr lang="en-US" altLang="en-US" sz="4000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endParaRPr lang="en-US" altLang="en-US" sz="4000" kern="0">
              <a:solidFill>
                <a:srgbClr val="133964"/>
              </a:solidFill>
              <a:latin typeface="Montserrat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Proposed Budget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Fiscal Year 2024-25</a:t>
            </a:r>
          </a:p>
          <a:p>
            <a:pPr algn="ctr"/>
            <a:endParaRPr lang="en-US" altLang="en-US" sz="5400" b="1" kern="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6E8B28-0F60-9A91-427C-E565BC8B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59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60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7B7C-D7ED-D542-AF0B-5B562F71380E}"/>
              </a:ext>
            </a:extLst>
          </p:cNvPr>
          <p:cNvSpPr/>
          <p:nvPr/>
        </p:nvSpPr>
        <p:spPr>
          <a:xfrm>
            <a:off x="523104" y="963046"/>
            <a:ext cx="13056972" cy="706806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33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63DF2-441E-E190-B9B1-60AF2832952D}"/>
              </a:ext>
            </a:extLst>
          </p:cNvPr>
          <p:cNvSpPr txBox="1"/>
          <p:nvPr/>
        </p:nvSpPr>
        <p:spPr>
          <a:xfrm>
            <a:off x="333634" y="200664"/>
            <a:ext cx="113352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133964"/>
                </a:solidFill>
                <a:latin typeface="Montserrat" pitchFamily="2" charset="77"/>
              </a:rPr>
              <a:t>Community 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3001C5-3360-311B-8893-8A8B9CB93F09}"/>
              </a:ext>
            </a:extLst>
          </p:cNvPr>
          <p:cNvGraphicFramePr/>
          <p:nvPr/>
        </p:nvGraphicFramePr>
        <p:xfrm>
          <a:off x="1658257" y="1320974"/>
          <a:ext cx="9358209" cy="480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49E386-FEB3-04F1-62A4-36F21D6D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27985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573"/>
            <a:ext cx="10859814" cy="1061911"/>
          </a:xfrm>
        </p:spPr>
        <p:txBody>
          <a:bodyPr>
            <a:normAutofit/>
          </a:bodyPr>
          <a:lstStyle/>
          <a:p>
            <a:pPr algn="ctr"/>
            <a:r>
              <a:rPr lang="en-US" sz="4400" i="0">
                <a:solidFill>
                  <a:srgbClr val="133964"/>
                </a:solidFill>
                <a:effectLst/>
                <a:latin typeface="Montserrat" pitchFamily="2" charset="77"/>
              </a:rPr>
              <a:t>City’s Fund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4EA54-6784-77D5-CB48-25E05362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8CF91E6-8962-2C98-593B-D12ED726B6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530945"/>
              </p:ext>
            </p:extLst>
          </p:nvPr>
        </p:nvGraphicFramePr>
        <p:xfrm>
          <a:off x="689336" y="945502"/>
          <a:ext cx="10969849" cy="5199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6373580" imgH="7762847" progId="Excel.Sheet.12">
                  <p:embed/>
                </p:oleObj>
              </mc:Choice>
              <mc:Fallback>
                <p:oleObj name="Worksheet" r:id="rId2" imgW="16373580" imgH="7762847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8CF91E6-8962-2C98-593B-D12ED726B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9336" y="945502"/>
                        <a:ext cx="10969849" cy="5199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7735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573"/>
            <a:ext cx="10859814" cy="1061911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>
                <a:solidFill>
                  <a:srgbClr val="133964"/>
                </a:solidFill>
                <a:latin typeface="Montserrat"/>
              </a:rPr>
              <a:t>ALL CITY FUNDS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$365,400,812</a:t>
            </a:r>
            <a:endParaRPr lang="en-US" sz="2400" i="0">
              <a:solidFill>
                <a:srgbClr val="133964"/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200" y="1087124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4EA54-6784-77D5-CB48-25E05362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2B8A76-5680-9CBC-D92C-0CFA5AEC5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257615"/>
              </p:ext>
            </p:extLst>
          </p:nvPr>
        </p:nvGraphicFramePr>
        <p:xfrm>
          <a:off x="1226555" y="1100274"/>
          <a:ext cx="10336554" cy="521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5463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573"/>
            <a:ext cx="10859814" cy="1061911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2800">
                <a:solidFill>
                  <a:srgbClr val="133964"/>
                </a:solidFill>
                <a:latin typeface="Montserrat" pitchFamily="2" charset="77"/>
              </a:rPr>
              <a:t>BUDGET HIGHLIGHTS - ALL CITY FUNDS</a:t>
            </a:r>
            <a:br>
              <a:rPr lang="en-US" altLang="en-US" sz="28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8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200" y="1087124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4EA54-6784-77D5-CB48-25E05362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78B9B-B2F0-1AE9-4844-B7C96DCA92EE}"/>
              </a:ext>
            </a:extLst>
          </p:cNvPr>
          <p:cNvSpPr txBox="1"/>
          <p:nvPr/>
        </p:nvSpPr>
        <p:spPr>
          <a:xfrm>
            <a:off x="1026366" y="1667445"/>
            <a:ext cx="10468947" cy="4319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>
                <a:latin typeface="Montserrat"/>
              </a:rPr>
              <a:t>Overall for All City Funds: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$365.4 million total proposed budget for all City Funds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$248.5 million in planned CIP spending in Fiscal Year 2025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54.0 new positions proposed for a total of 433.0 (net) positions </a:t>
            </a:r>
            <a:endParaRPr lang="en-US" sz="2000">
              <a:latin typeface="Montserrat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$0.4693 proposed property tax rate (awaiting certified tax rates from HCTAC)</a:t>
            </a:r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>
                <a:latin typeface="Montserrat"/>
              </a:rPr>
              <a:t>Current tax rate = $0.4693 per $100/AV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Rate increase (system-wide) projected for water service rates in FY 2025</a:t>
            </a:r>
          </a:p>
          <a:p>
            <a:pPr marL="742950" lvl="1" indent="-285750"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Montserrat"/>
              </a:rPr>
              <a:t>Rate increase will vary by customer class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Rate increase (system-wide) projected for wastewater service rates in FY 2025</a:t>
            </a:r>
          </a:p>
          <a:p>
            <a:pPr marL="800100" lvl="1" indent="-342900"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Montserrat"/>
              </a:rPr>
              <a:t>Rate increase will vary by customer class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No change in storm drainage fees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</a:rPr>
              <a:t>2.5% increase in solid waste service rates per contract terms with TDS</a:t>
            </a:r>
          </a:p>
        </p:txBody>
      </p:sp>
    </p:spTree>
    <p:extLst>
      <p:ext uri="{BB962C8B-B14F-4D97-AF65-F5344CB8AC3E}">
        <p14:creationId xmlns:p14="http://schemas.microsoft.com/office/powerpoint/2010/main" val="3483972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54 NEW POSITIONS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979261"/>
              </p:ext>
            </p:extLst>
          </p:nvPr>
        </p:nvGraphicFramePr>
        <p:xfrm>
          <a:off x="977900" y="1245534"/>
          <a:ext cx="10375900" cy="45143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6419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2898141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8414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832638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904557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33991">
                <a:tc>
                  <a:txBody>
                    <a:bodyPr/>
                    <a:lstStyle/>
                    <a:p>
                      <a:pPr algn="ctr"/>
                      <a:r>
                        <a:rPr lang="en-US" sz="1100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0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0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0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0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0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476084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City Attorney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Paralegal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$98,069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1520335"/>
                  </a:ext>
                </a:extLst>
              </a:tr>
              <a:tr h="313822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Communications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Communications Specialist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$82,925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1476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Information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IT Business Analyst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$106,895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313822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Information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chemeClr val="tx1"/>
                          </a:solidFill>
                          <a:latin typeface="Montserrat"/>
                        </a:rPr>
                        <a:t>IT Data Analyst</a:t>
                      </a:r>
                      <a:endParaRPr lang="en-US"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$106,895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450887"/>
                  </a:ext>
                </a:extLst>
              </a:tr>
              <a:tr h="41476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Information 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IT Network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$109,671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054760"/>
                  </a:ext>
                </a:extLst>
              </a:tr>
              <a:tr h="313822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Information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IT System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$109,671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5849842"/>
                  </a:ext>
                </a:extLst>
              </a:tr>
              <a:tr h="313822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Information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IT System Technician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$102,850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259783"/>
                  </a:ext>
                </a:extLst>
              </a:tr>
              <a:tr h="313822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Information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GIS Technician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$102,850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  <a:tr h="476084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Library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Library Assistant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$155,888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4113018"/>
                  </a:ext>
                </a:extLst>
              </a:tr>
              <a:tr h="41476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Management Assistant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$81,056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2802644"/>
                  </a:ext>
                </a:extLst>
              </a:tr>
              <a:tr h="414767"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                                Continued…..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54313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1627016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54 NEW POSITIONS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77250"/>
              </p:ext>
            </p:extLst>
          </p:nvPr>
        </p:nvGraphicFramePr>
        <p:xfrm>
          <a:off x="838200" y="1301824"/>
          <a:ext cx="10350501" cy="4494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3509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3124978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8675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839625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915634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01273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37413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Parks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Recreation Coordinator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$70,628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673328"/>
                  </a:ext>
                </a:extLst>
              </a:tr>
              <a:tr h="37413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Police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Public Information &amp; Community Engagement Specialist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$110,630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1520335"/>
                  </a:ext>
                </a:extLst>
              </a:tr>
              <a:tr h="4190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Analyst CID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$81,056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6129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Evidence Technician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$95,998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46129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Patrol Secretary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$81,056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450887"/>
                  </a:ext>
                </a:extLst>
              </a:tr>
              <a:tr h="4190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 Safety Specialist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$70,628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054760"/>
                  </a:ext>
                </a:extLst>
              </a:tr>
              <a:tr h="4190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 Corporal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$252,110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5849842"/>
                  </a:ext>
                </a:extLst>
              </a:tr>
              <a:tr h="4190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Training Coordinator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$87,283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259783"/>
                  </a:ext>
                </a:extLst>
              </a:tr>
              <a:tr h="4190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Mental Health Civilian Responders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$118,563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  <a:tr h="374137"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                                Continued…..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54313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4753013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54 NEW POSITIONS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93768"/>
              </p:ext>
            </p:extLst>
          </p:nvPr>
        </p:nvGraphicFramePr>
        <p:xfrm>
          <a:off x="1240194" y="1118534"/>
          <a:ext cx="9711611" cy="5027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886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2729621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4436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726075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735664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92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Police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Analyst-Real Time Crime Center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$174,565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671221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Police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Records Specialist</a:t>
                      </a:r>
                      <a:endParaRPr lang="en-US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$81,146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435563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 Utilities - Engineering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CIP Division Manager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$139,180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WWUF, &amp; SDUF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Engineering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Land Acquisition Manager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$119,692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WWUF, &amp; SDUF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 Engineering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Land Acquisition Agent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$102,848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WWUF, &amp; SDUF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450887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 Engineering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Project Manager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$120,881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WWUF, &amp; SDUF</a:t>
                      </a:r>
                      <a:endParaRPr lang="en-US"/>
                    </a:p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785055"/>
                  </a:ext>
                </a:extLst>
              </a:tr>
              <a:tr h="4874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 - Streets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Public Works Inspector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3.0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$306,786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WWUF, &amp; SDUF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054760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 Streets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Transportation Director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$273,134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5849842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 Fleet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Fleet Manager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$139,182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WWUF, &amp; SDUF</a:t>
                      </a:r>
                    </a:p>
                    <a:p>
                      <a:pPr lvl="0" algn="ctr">
                        <a:buNone/>
                      </a:pP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259783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                                Continued…..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2772978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54 NEW POSITIONS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70910"/>
              </p:ext>
            </p:extLst>
          </p:nvPr>
        </p:nvGraphicFramePr>
        <p:xfrm>
          <a:off x="1240194" y="1245534"/>
          <a:ext cx="9711611" cy="4679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886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2729621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4436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726075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735664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92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Building Maintenance Technician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$75,296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671221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Facilities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Building Maintenance Specialist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$157,696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435563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Backflow Technician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$102,850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 Fund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Assistant Director - 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$157,826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 Fund, Wastewater Fund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Division Manager W/WW Maint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1.0</a:t>
                      </a:r>
                      <a:endParaRPr lang="en-US" sz="1100" i="0" baseline="0"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$139,182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100" b="0" i="0" u="none" strike="noStrike" baseline="0" noProof="0">
                        <a:solidFill>
                          <a:srgbClr val="000000"/>
                        </a:solidFill>
                        <a:latin typeface="Montserra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Fund, Wastewater Fund</a:t>
                      </a:r>
                      <a:endParaRPr lang="en-US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100" b="0" i="0" u="none" strike="noStrike" baseline="0" noProof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450887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Lead Licensed Electrician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$104,628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Fund, Wastewater Fund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785055"/>
                  </a:ext>
                </a:extLst>
              </a:tr>
              <a:tr h="4874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Instrumentation &amp; Control Tech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$86,326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Fund, Wastewater Fund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054760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Management Assistant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$162,112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Fund, Wastewater Fund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5849842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                                Continued…..</a:t>
                      </a:r>
                    </a:p>
                    <a:p>
                      <a:pPr lvl="0" algn="ctr">
                        <a:buNone/>
                      </a:pP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508646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54 NEW POSITIONS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226295"/>
              </p:ext>
            </p:extLst>
          </p:nvPr>
        </p:nvGraphicFramePr>
        <p:xfrm>
          <a:off x="1240194" y="1245534"/>
          <a:ext cx="9711611" cy="380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886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2729621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4436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726075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735664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92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Conservation Coordinator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$132,773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671221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Crew Leader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$95,096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435563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 Utility Tech I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3.0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$243,327</a:t>
                      </a:r>
                      <a:endParaRPr lang="en-US" sz="1100" b="0" i="0" u="none" strike="noStrike" baseline="0" noProof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</a:t>
                      </a:r>
                      <a:endParaRPr lang="en-US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Wastewater Lead Lift Station Tech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$104,624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Wastewater Fund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Wastewater Lift Station Tech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3.0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$287,718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100" b="0" i="0" u="none" strike="noStrike" baseline="0" noProof="0">
                        <a:solidFill>
                          <a:srgbClr val="000000"/>
                        </a:solidFill>
                        <a:latin typeface="Montserra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Wastewater Fund</a:t>
                      </a:r>
                      <a:endParaRPr lang="en-US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100" b="0" i="0" u="none" strike="noStrike" baseline="0" noProof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094596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Water/Wastewater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Wastewater Technician I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2.0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$162,236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100" b="0" i="0" u="none" strike="noStrike" baseline="0" noProof="0">
                        <a:solidFill>
                          <a:srgbClr val="000000"/>
                        </a:solidFill>
                        <a:latin typeface="Montserrat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Wastewater Fund</a:t>
                      </a:r>
                      <a:endParaRPr lang="en-US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100" b="0" i="0" u="none" strike="noStrike" baseline="0" noProof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951373"/>
                  </a:ext>
                </a:extLst>
              </a:tr>
              <a:tr h="368798"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TOTAL FOR NEW POSITIONS: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54.0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$5,493,825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424757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18 POSITION DELETIONS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29897"/>
              </p:ext>
            </p:extLst>
          </p:nvPr>
        </p:nvGraphicFramePr>
        <p:xfrm>
          <a:off x="1240194" y="1245534"/>
          <a:ext cx="9711611" cy="4540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886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2729621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4436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726075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735664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95319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City Manager's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Assistant City Manager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($327,542)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 Fund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67122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Human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Director of Human Resources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($270,420)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43556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Director of Public Works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($268,750)</a:t>
                      </a:r>
                      <a:endParaRPr lang="en-US" sz="1100" b="0" i="0" u="none" strike="noStrike" baseline="0" noProof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Fund, Wastewater Fund</a:t>
                      </a:r>
                      <a:endParaRPr lang="en-US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Administrative Assistant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($67,392)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Administrative Assistant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-1.0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($64,897)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09459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Office Manager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-1.0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($104,082)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92564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 - Engineering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Administrative Assistant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($81,148)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 Fund, Wastewater Fund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95137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Administrative Assistant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($78,650)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Fund, WUF, WWUF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28227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Utilities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Administrative Assistant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($92,660)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Fund, Wastewater Fund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5269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                                Continued…..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78382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69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BUDGET HIGHLIGHTS – 18 POSITION DELETIONS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7E8C518-70DE-3D3C-25D2-8D8399EA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544430"/>
              </p:ext>
            </p:extLst>
          </p:nvPr>
        </p:nvGraphicFramePr>
        <p:xfrm>
          <a:off x="1240194" y="1245534"/>
          <a:ext cx="9711611" cy="370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886">
                  <a:extLst>
                    <a:ext uri="{9D8B030D-6E8A-4147-A177-3AD203B41FA5}">
                      <a16:colId xmlns:a16="http://schemas.microsoft.com/office/drawing/2014/main" val="2276745971"/>
                    </a:ext>
                  </a:extLst>
                </a:gridCol>
                <a:gridCol w="2729621">
                  <a:extLst>
                    <a:ext uri="{9D8B030D-6E8A-4147-A177-3AD203B41FA5}">
                      <a16:colId xmlns:a16="http://schemas.microsoft.com/office/drawing/2014/main" val="342984303"/>
                    </a:ext>
                  </a:extLst>
                </a:gridCol>
                <a:gridCol w="644365">
                  <a:extLst>
                    <a:ext uri="{9D8B030D-6E8A-4147-A177-3AD203B41FA5}">
                      <a16:colId xmlns:a16="http://schemas.microsoft.com/office/drawing/2014/main" val="1886662775"/>
                    </a:ext>
                  </a:extLst>
                </a:gridCol>
                <a:gridCol w="1726075">
                  <a:extLst>
                    <a:ext uri="{9D8B030D-6E8A-4147-A177-3AD203B41FA5}">
                      <a16:colId xmlns:a16="http://schemas.microsoft.com/office/drawing/2014/main" val="3883357039"/>
                    </a:ext>
                  </a:extLst>
                </a:gridCol>
                <a:gridCol w="2735664">
                  <a:extLst>
                    <a:ext uri="{9D8B030D-6E8A-4147-A177-3AD203B41FA5}">
                      <a16:colId xmlns:a16="http://schemas.microsoft.com/office/drawing/2014/main" val="3113375915"/>
                    </a:ext>
                  </a:extLst>
                </a:gridCol>
              </a:tblGrid>
              <a:tr h="395319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Position Title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FTE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244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 Utilities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Administrative Assistant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($91,544)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 Fund, WUF, WWUF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67122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Utility Billing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Utility Billing Clerk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($71,074)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43556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Utility Billing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Utility Billing Meter Technician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-5.0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($424,579)</a:t>
                      </a:r>
                      <a:endParaRPr lang="en-US" sz="1100" b="0" i="0" u="none" strike="noStrike" baseline="0" noProof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Water Fund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8998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Library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Library Assistant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-.50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($28,678)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08874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Library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Circulation Desk Clerk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-.50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($22,400)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General Fund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09459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Police -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Victim Services Coordinator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-1.0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($0)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Victims Coordinator Services Grant Fund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92564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TOTAL FOR POSITION DELETIONS: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-18.0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($1,993,816)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698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TOTAL NET POSITION ADDITIONS::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36.0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$3,500,009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397602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9035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C4DD7C-C1D0-BC4F-AFD8-3FFD3E1579FF}"/>
              </a:ext>
            </a:extLst>
          </p:cNvPr>
          <p:cNvSpPr txBox="1">
            <a:spLocks/>
          </p:cNvSpPr>
          <p:nvPr/>
        </p:nvSpPr>
        <p:spPr>
          <a:xfrm>
            <a:off x="1237499" y="1174630"/>
            <a:ext cx="484884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solidFill>
                  <a:srgbClr val="133964"/>
                </a:solidFill>
                <a:effectLst/>
                <a:latin typeface="Montserrat" pitchFamily="2" charset="77"/>
              </a:rPr>
              <a:t>What Residents Love</a:t>
            </a:r>
            <a:endParaRPr lang="en-US" sz="200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sz="2000">
                <a:solidFill>
                  <a:srgbClr val="133964"/>
                </a:solidFill>
                <a:effectLst/>
                <a:latin typeface="Montserrat" pitchFamily="2" charset="77"/>
              </a:rPr>
              <a:t>Question: What is your favorite thing about living in Kyle?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7B7C-D7ED-D542-AF0B-5B562F71380E}"/>
              </a:ext>
            </a:extLst>
          </p:cNvPr>
          <p:cNvSpPr/>
          <p:nvPr/>
        </p:nvSpPr>
        <p:spPr>
          <a:xfrm>
            <a:off x="523104" y="963046"/>
            <a:ext cx="13056972" cy="706806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9D89D2-335A-BF8B-A59B-3D13E381A2D7}"/>
              </a:ext>
            </a:extLst>
          </p:cNvPr>
          <p:cNvSpPr txBox="1">
            <a:spLocks/>
          </p:cNvSpPr>
          <p:nvPr/>
        </p:nvSpPr>
        <p:spPr>
          <a:xfrm>
            <a:off x="6800734" y="1193777"/>
            <a:ext cx="4848840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solidFill>
                  <a:srgbClr val="133964"/>
                </a:solidFill>
                <a:effectLst/>
                <a:latin typeface="Montserrat" pitchFamily="2" charset="77"/>
              </a:rPr>
              <a:t>What Residents Want Changed</a:t>
            </a:r>
          </a:p>
          <a:p>
            <a:pPr algn="ctr"/>
            <a:r>
              <a:rPr lang="en-US" sz="2000">
                <a:solidFill>
                  <a:srgbClr val="133964"/>
                </a:solidFill>
                <a:effectLst/>
                <a:latin typeface="Montserrat" pitchFamily="2" charset="77"/>
              </a:rPr>
              <a:t>Question: What is the one thing you would change in Kyle?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63DF2-441E-E190-B9B1-60AF2832952D}"/>
              </a:ext>
            </a:extLst>
          </p:cNvPr>
          <p:cNvSpPr txBox="1"/>
          <p:nvPr/>
        </p:nvSpPr>
        <p:spPr>
          <a:xfrm>
            <a:off x="333634" y="200664"/>
            <a:ext cx="113352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133964"/>
                </a:solidFill>
                <a:latin typeface="Montserrat" pitchFamily="2" charset="77"/>
              </a:rPr>
              <a:t>Community Survey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7577C-92B3-1B09-2471-50941F92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8" name="Picture 7" descr="A close-up of words&#10;&#10;Description automatically generated">
            <a:extLst>
              <a:ext uri="{FF2B5EF4-FFF2-40B4-BE49-F238E27FC236}">
                <a16:creationId xmlns:a16="http://schemas.microsoft.com/office/drawing/2014/main" id="{68A63469-AB9C-A025-5590-D172E6FF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9" y="2609232"/>
            <a:ext cx="5944452" cy="2785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79201-FC7A-DBD1-5FD4-811EE4E7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88" y="2609232"/>
            <a:ext cx="6006131" cy="28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16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702158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BUDGET HIGHLIGHTS – NEW EQUIPMENT/OTHER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0C9D3A-4C43-6094-C6C1-5EA241DDB95E}"/>
              </a:ext>
            </a:extLst>
          </p:cNvPr>
          <p:cNvGraphicFramePr>
            <a:graphicFrameLocks noGrp="1"/>
          </p:cNvGraphicFramePr>
          <p:nvPr/>
        </p:nvGraphicFramePr>
        <p:xfrm>
          <a:off x="838201" y="1301824"/>
          <a:ext cx="10702158" cy="45147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4588">
                  <a:extLst>
                    <a:ext uri="{9D8B030D-6E8A-4147-A177-3AD203B41FA5}">
                      <a16:colId xmlns:a16="http://schemas.microsoft.com/office/drawing/2014/main" val="2368634547"/>
                    </a:ext>
                  </a:extLst>
                </a:gridCol>
                <a:gridCol w="192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3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992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Department/Division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Budget Amount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Police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$5,000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441718460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 Utilities – Street Maintenance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$182,500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 Utilities – Street Construction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$182,500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/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1649512832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 Utilities - Facilities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$7,000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General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2870205193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Water Utilities - Water Operations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$751,740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Water Utility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Water Utilities – Wastewater Operations</a:t>
                      </a:r>
                      <a:endParaRPr lang="en-US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$315,000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Wastewater Utility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Water Utilities - Wastewater Treatment Plant Operations</a:t>
                      </a:r>
                      <a:endParaRPr lang="en-US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$75,000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Wastewater Utility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235510682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aseline="0">
                          <a:latin typeface="Montserrat"/>
                        </a:rPr>
                        <a:t>Water Utilities – Storm Drainage</a:t>
                      </a:r>
                      <a:endParaRPr lang="en-US"/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$125,000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Storm Drainage Utility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2643441174"/>
                  </a:ext>
                </a:extLst>
              </a:tr>
              <a:tr h="338993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Parks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$191,000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Park Development 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1397362499"/>
                  </a:ext>
                </a:extLst>
              </a:tr>
              <a:tr h="338993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PEG Channel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Montserrat"/>
                        </a:rPr>
                        <a:t>$180,000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Public Education &amp; Government Access Fee Fund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3456923931"/>
                  </a:ext>
                </a:extLst>
              </a:tr>
              <a:tr h="507180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TOTAL: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$2,014,740</a:t>
                      </a:r>
                      <a:endParaRPr lang="en-US" sz="11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>
                    <a16:rowId xmlns:a16="http://schemas.microsoft.com/office/drawing/2014/main" val="4080936515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82238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BUDGET HIGHLIGHTS – CIP SPENDING PLAN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1106FB-1DF9-A619-ED41-553F1E302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83200"/>
              </p:ext>
            </p:extLst>
          </p:nvPr>
        </p:nvGraphicFramePr>
        <p:xfrm>
          <a:off x="665999" y="1180540"/>
          <a:ext cx="10859813" cy="491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18757">
                  <a:extLst>
                    <a:ext uri="{9D8B030D-6E8A-4147-A177-3AD203B41FA5}">
                      <a16:colId xmlns:a16="http://schemas.microsoft.com/office/drawing/2014/main" val="3286233529"/>
                    </a:ext>
                  </a:extLst>
                </a:gridCol>
                <a:gridCol w="3241056">
                  <a:extLst>
                    <a:ext uri="{9D8B030D-6E8A-4147-A177-3AD203B41FA5}">
                      <a16:colId xmlns:a16="http://schemas.microsoft.com/office/drawing/2014/main" val="702643475"/>
                    </a:ext>
                  </a:extLst>
                </a:gridCol>
              </a:tblGrid>
              <a:tr h="464144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Funding Source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Planned Spending</a:t>
                      </a:r>
                    </a:p>
                    <a:p>
                      <a:pPr algn="ctr"/>
                      <a:r>
                        <a:rPr lang="en-US" sz="11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FY 2024-25</a:t>
                      </a:r>
                      <a:endParaRPr lang="en-US" sz="11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176068"/>
                  </a:ext>
                </a:extLst>
              </a:tr>
              <a:tr h="281802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latin typeface="Montserrat" pitchFamily="2" charset="77"/>
                        </a:rPr>
                        <a:t>General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$13,580,000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319160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latin typeface="Montserrat" pitchFamily="2" charset="77"/>
                        </a:rPr>
                        <a:t>Park Development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$4,495,000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032677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TIRZ #2 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$13,697,379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173668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TIRZ #6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$2,500,000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902947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HOT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$65,000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44258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Water Utility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$30,985,045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233637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latin typeface="Montserrat" pitchFamily="2" charset="77"/>
                        </a:rPr>
                        <a:t>Wastewater Utility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$46,062,230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501668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latin typeface="Montserrat" pitchFamily="2" charset="77"/>
                        </a:rPr>
                        <a:t>Storm Drainage Utility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$2,800,000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321877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latin typeface="Montserrat"/>
                        </a:rPr>
                        <a:t>WWTP Bond Fund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$10,500,000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892308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Transportation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$2,600,000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692741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Street 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$1,880,000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990694"/>
                  </a:ext>
                </a:extLst>
              </a:tr>
              <a:tr h="273032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2020 GO Bonds (Parks) *Includes County’s 50% Match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$17,363,838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040197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2022 Road Bonds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$76,803,146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767846"/>
                  </a:ext>
                </a:extLst>
              </a:tr>
              <a:tr h="2658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Future New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$13,200,000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11091"/>
                  </a:ext>
                </a:extLst>
              </a:tr>
              <a:tr h="266814">
                <a:tc>
                  <a:txBody>
                    <a:bodyPr/>
                    <a:lstStyle/>
                    <a:p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ARPA Grant Fund for Water Utility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$12,002,955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335294"/>
                  </a:ext>
                </a:extLst>
              </a:tr>
              <a:tr h="437888">
                <a:tc>
                  <a:txBody>
                    <a:bodyPr/>
                    <a:lstStyle/>
                    <a:p>
                      <a:pPr algn="ctr"/>
                      <a:endParaRPr lang="en-US" sz="1100" b="0" u="none" baseline="0"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1100" b="0" u="none" baseline="0">
                          <a:latin typeface="Montserrat"/>
                        </a:rPr>
                        <a:t>TOTAL CIP SPENDING PLAN FOR FY 2025: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100" b="0" u="none" baseline="0">
                        <a:latin typeface="Montserrat" pitchFamily="2" charset="77"/>
                      </a:endParaRPr>
                    </a:p>
                    <a:p>
                      <a:pPr algn="r"/>
                      <a:r>
                        <a:rPr lang="en-US" sz="1100" b="0" u="none" baseline="0">
                          <a:latin typeface="Montserrat"/>
                        </a:rPr>
                        <a:t>$248,534,593</a:t>
                      </a:r>
                      <a:endParaRPr lang="en-US" sz="11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523609"/>
                  </a:ext>
                </a:extLst>
              </a:tr>
            </a:tbl>
          </a:graphicData>
        </a:graphic>
      </p:graphicFrame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E24E2336-2C39-057F-8A45-CFFF03BF58A7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03AFD-4130-D2D1-30BB-4379F2106DC6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61575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3263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MAJOR OPERATING FUNDS</a:t>
            </a:r>
            <a:endParaRPr lang="en-US">
              <a:solidFill>
                <a:srgbClr val="000000"/>
              </a:solidFill>
              <a:latin typeface="Montserrat"/>
              <a:cs typeface="Calibri Light" panose="020F0302020204030204"/>
            </a:endParaRPr>
          </a:p>
          <a:p>
            <a:pPr algn="ctr"/>
            <a:endParaRPr lang="en-US">
              <a:cs typeface="Calibri Light"/>
            </a:endParaRPr>
          </a:p>
          <a:p>
            <a:pPr algn="ctr"/>
            <a:r>
              <a:rPr lang="en-US">
                <a:solidFill>
                  <a:srgbClr val="133964"/>
                </a:solidFill>
                <a:latin typeface="Montserrat"/>
                <a:cs typeface="Calibri Light"/>
              </a:rPr>
              <a:t>Proposed Budget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/>
              </a:rPr>
              <a:t>Fiscal Year 2024-25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CFE9E-6350-F06D-EA88-C80FADC8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0334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223151" y="303429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GENERAL FUND</a:t>
            </a:r>
          </a:p>
          <a:p>
            <a:pPr algn="ctr"/>
            <a:endParaRPr lang="en-US" altLang="en-US" sz="4000" u="sng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Proposed Budget Summary &amp;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Highlights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91810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224264DB-D0D2-73AD-91E7-38418CCAFB7F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CB2957-D954-2E51-44FC-4CAB2BD933C1}"/>
              </a:ext>
            </a:extLst>
          </p:cNvPr>
          <p:cNvSpPr txBox="1">
            <a:spLocks/>
          </p:cNvSpPr>
          <p:nvPr/>
        </p:nvSpPr>
        <p:spPr>
          <a:xfrm>
            <a:off x="957837" y="320562"/>
            <a:ext cx="10099149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b="1">
                <a:solidFill>
                  <a:schemeClr val="bg1"/>
                </a:solidFill>
                <a:latin typeface="Montserrat"/>
              </a:rPr>
              <a:t>Key Assumptions </a:t>
            </a:r>
            <a:endParaRPr lang="en-US" altLang="en-US" sz="4500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altLang="en-US" sz="3200">
                <a:solidFill>
                  <a:schemeClr val="bg1"/>
                </a:solidFill>
                <a:latin typeface="Montserrat"/>
              </a:rPr>
              <a:t>General Fund </a:t>
            </a: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2D0294C9-86D6-3D39-58E0-576AADA79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355214"/>
              </p:ext>
            </p:extLst>
          </p:nvPr>
        </p:nvGraphicFramePr>
        <p:xfrm>
          <a:off x="1328057" y="2209799"/>
          <a:ext cx="10021958" cy="3830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1890">
                  <a:extLst>
                    <a:ext uri="{9D8B030D-6E8A-4147-A177-3AD203B41FA5}">
                      <a16:colId xmlns:a16="http://schemas.microsoft.com/office/drawing/2014/main" val="3243867485"/>
                    </a:ext>
                  </a:extLst>
                </a:gridCol>
                <a:gridCol w="1140761">
                  <a:extLst>
                    <a:ext uri="{9D8B030D-6E8A-4147-A177-3AD203B41FA5}">
                      <a16:colId xmlns:a16="http://schemas.microsoft.com/office/drawing/2014/main" val="1344843168"/>
                    </a:ext>
                  </a:extLst>
                </a:gridCol>
                <a:gridCol w="1140761">
                  <a:extLst>
                    <a:ext uri="{9D8B030D-6E8A-4147-A177-3AD203B41FA5}">
                      <a16:colId xmlns:a16="http://schemas.microsoft.com/office/drawing/2014/main" val="3645676375"/>
                    </a:ext>
                  </a:extLst>
                </a:gridCol>
                <a:gridCol w="1140761">
                  <a:extLst>
                    <a:ext uri="{9D8B030D-6E8A-4147-A177-3AD203B41FA5}">
                      <a16:colId xmlns:a16="http://schemas.microsoft.com/office/drawing/2014/main" val="3697316449"/>
                    </a:ext>
                  </a:extLst>
                </a:gridCol>
                <a:gridCol w="1228511">
                  <a:extLst>
                    <a:ext uri="{9D8B030D-6E8A-4147-A177-3AD203B41FA5}">
                      <a16:colId xmlns:a16="http://schemas.microsoft.com/office/drawing/2014/main" val="2142917988"/>
                    </a:ext>
                  </a:extLst>
                </a:gridCol>
                <a:gridCol w="1140761">
                  <a:extLst>
                    <a:ext uri="{9D8B030D-6E8A-4147-A177-3AD203B41FA5}">
                      <a16:colId xmlns:a16="http://schemas.microsoft.com/office/drawing/2014/main" val="3368043090"/>
                    </a:ext>
                  </a:extLst>
                </a:gridCol>
                <a:gridCol w="1228513">
                  <a:extLst>
                    <a:ext uri="{9D8B030D-6E8A-4147-A177-3AD203B41FA5}">
                      <a16:colId xmlns:a16="http://schemas.microsoft.com/office/drawing/2014/main" val="2712299365"/>
                    </a:ext>
                  </a:extLst>
                </a:gridCol>
              </a:tblGrid>
              <a:tr h="392391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2024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2025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2026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2027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2028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2029</a:t>
                      </a:r>
                    </a:p>
                  </a:txBody>
                  <a:tcPr anchor="ctr"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603017"/>
                  </a:ext>
                </a:extLst>
              </a:tr>
              <a:tr h="5288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Existing Properties Value Growth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2917776"/>
                  </a:ext>
                </a:extLst>
              </a:tr>
              <a:tr h="52887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Existing Properties Taxable Value</a:t>
                      </a:r>
                      <a:r>
                        <a:rPr lang="en-US" sz="1600" b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$5.80B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$6.38B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$7.34B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$8.44B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$9.70B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$11.16B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779057"/>
                  </a:ext>
                </a:extLst>
              </a:tr>
              <a:tr h="52887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New Construction Taxable Value</a:t>
                      </a:r>
                      <a:r>
                        <a:rPr lang="en-US" sz="1600" b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$380.0M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$350.0M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$350.0M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$350.0M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$350.0M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$350.0M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8549544"/>
                  </a:ext>
                </a:extLst>
              </a:tr>
              <a:tr h="392391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Sales Tax Growth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12.5%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15.0%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2346442"/>
                  </a:ext>
                </a:extLst>
              </a:tr>
              <a:tr h="67388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Development Revenue Growth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9.0%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65.9%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1440714"/>
                  </a:ext>
                </a:extLst>
              </a:tr>
              <a:tr h="392391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Compensation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808217"/>
                  </a:ext>
                </a:extLst>
              </a:tr>
              <a:tr h="392391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Expenditures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3.0%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403437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660F37-72BD-A779-9FBD-2D782C02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231641-25F3-FE01-C6EE-362B42A308BA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11927237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5-YEAR FORECAST - GENERAL FUND SUMMARY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FISCAL YEARS 2025 THROUGH 2029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921127-E786-CD50-7629-034AF1643990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69BF3-73C9-124A-DB3E-074BAC2B6187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2C7E000-AA33-FC77-70BB-F867DF748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568483"/>
              </p:ext>
            </p:extLst>
          </p:nvPr>
        </p:nvGraphicFramePr>
        <p:xfrm>
          <a:off x="333634" y="1245534"/>
          <a:ext cx="11569802" cy="4516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515774" imgH="4105417" progId="Excel.Sheet.12">
                  <p:embed/>
                </p:oleObj>
              </mc:Choice>
              <mc:Fallback>
                <p:oleObj name="Worksheet" r:id="rId2" imgW="10515774" imgH="410541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2C7E000-AA33-FC77-70BB-F867DF7486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634" y="1245534"/>
                        <a:ext cx="11569802" cy="4516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3741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FUND SUMMARY - GENERAL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B9C07E9-E7F8-0170-7D92-26B6DF2F1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437306"/>
              </p:ext>
            </p:extLst>
          </p:nvPr>
        </p:nvGraphicFramePr>
        <p:xfrm>
          <a:off x="257175" y="1196342"/>
          <a:ext cx="11476282" cy="440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096686" imgH="4257636" progId="Excel.Sheet.12">
                  <p:embed/>
                </p:oleObj>
              </mc:Choice>
              <mc:Fallback>
                <p:oleObj name="Worksheet" r:id="rId2" imgW="11096686" imgH="4257636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B9C07E9-E7F8-0170-7D92-26B6DF2F1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175" y="1196342"/>
                        <a:ext cx="11476282" cy="4403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8A7A2A8-DC76-ADD3-595F-2D290A06F96F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2B76D-D400-0913-4B7F-325C8B7E97BC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19740296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638" y="2331630"/>
            <a:ext cx="9951691" cy="26122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</a:rPr>
              <a:t>$77.4 million total revenues and transfers-in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</a:rPr>
              <a:t>$83.2 million total expenditures and transfers-out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latin typeface="Montserrat"/>
              </a:rPr>
              <a:t>$21.3 million in estimated ending fund balance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800">
              <a:latin typeface="Montserrat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FF64F39-3E10-9399-0A54-06829C21D138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DC7E7A-A2F8-0D7A-EAC3-CD39999289B0}"/>
              </a:ext>
            </a:extLst>
          </p:cNvPr>
          <p:cNvSpPr txBox="1">
            <a:spLocks/>
          </p:cNvSpPr>
          <p:nvPr/>
        </p:nvSpPr>
        <p:spPr>
          <a:xfrm>
            <a:off x="751008" y="321384"/>
            <a:ext cx="10099149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b="1">
                <a:solidFill>
                  <a:schemeClr val="bg1"/>
                </a:solidFill>
                <a:latin typeface="Montserrat"/>
              </a:rPr>
              <a:t>Summary - General Fund</a:t>
            </a:r>
            <a:br>
              <a:rPr lang="en-US" altLang="en-US" sz="3200" b="1">
                <a:latin typeface="Montserrat"/>
              </a:rPr>
            </a:br>
            <a:r>
              <a:rPr lang="en-US" altLang="en-US" sz="28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44C29-E2D4-BBD8-D678-34CA4290152C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21595113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859814" cy="1245534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REVENUE &amp; TRANSFERS-IN - GENERAL FUND 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$77,405,015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B53D9-4A07-9BB5-9967-8AC38895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81D321-360F-42F8-8B41-937A6070C3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766864"/>
              </p:ext>
            </p:extLst>
          </p:nvPr>
        </p:nvGraphicFramePr>
        <p:xfrm>
          <a:off x="590719" y="636070"/>
          <a:ext cx="10763081" cy="5733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3E2CEDC4-031B-26DC-BC17-4DF9A915A92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31AF3-8757-5246-25AF-C2753767C3FD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36569447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859814" cy="1245534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EXPENDITURES &amp; TRANSFERS-OUT - GENERAL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$83,185,675</a:t>
            </a:r>
            <a:endParaRPr lang="en-US" altLang="en-US" sz="16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6B5C2-18AC-F1CB-39B8-4340DB09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79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939CCE7C-A1B1-8A61-B015-CD9BCABD26C5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8C482-563C-1DBA-BD54-1C6DD4397960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Proposed Budget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00E19E-CAB2-49CD-A642-C7C2D547B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651706"/>
              </p:ext>
            </p:extLst>
          </p:nvPr>
        </p:nvGraphicFramePr>
        <p:xfrm>
          <a:off x="1089842" y="797646"/>
          <a:ext cx="10076922" cy="5275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89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number of people&#10;&#10;Description automatically generated">
            <a:extLst>
              <a:ext uri="{FF2B5EF4-FFF2-40B4-BE49-F238E27FC236}">
                <a16:creationId xmlns:a16="http://schemas.microsoft.com/office/drawing/2014/main" id="{A5656E1B-5B8C-5070-C2CA-9442899C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800" y="1058466"/>
            <a:ext cx="8474146" cy="578031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7B7C-D7ED-D542-AF0B-5B562F71380E}"/>
              </a:ext>
            </a:extLst>
          </p:cNvPr>
          <p:cNvSpPr/>
          <p:nvPr/>
        </p:nvSpPr>
        <p:spPr>
          <a:xfrm>
            <a:off x="523104" y="963046"/>
            <a:ext cx="13056972" cy="7068065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D90EF2-DB53-7A47-9B1C-BB1B089D0DE2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20989-FBD8-6D47-982C-94D80E0E3AC2}"/>
              </a:ext>
            </a:extLst>
          </p:cNvPr>
          <p:cNvSpPr txBox="1"/>
          <p:nvPr/>
        </p:nvSpPr>
        <p:spPr>
          <a:xfrm>
            <a:off x="523104" y="618523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63DF2-441E-E190-B9B1-60AF2832952D}"/>
              </a:ext>
            </a:extLst>
          </p:cNvPr>
          <p:cNvSpPr txBox="1"/>
          <p:nvPr/>
        </p:nvSpPr>
        <p:spPr>
          <a:xfrm>
            <a:off x="333634" y="200664"/>
            <a:ext cx="1133526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>
                <a:solidFill>
                  <a:srgbClr val="133964"/>
                </a:solidFill>
                <a:latin typeface="Montserrat"/>
              </a:rPr>
              <a:t>2024 Budget Survey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7577C-92B3-1B09-2471-50941F92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E7D08F-A4C6-88A1-B4A2-8BF54DAE62F2}"/>
              </a:ext>
            </a:extLst>
          </p:cNvPr>
          <p:cNvSpPr txBox="1">
            <a:spLocks/>
          </p:cNvSpPr>
          <p:nvPr/>
        </p:nvSpPr>
        <p:spPr>
          <a:xfrm>
            <a:off x="899887" y="2188254"/>
            <a:ext cx="3029856" cy="991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>
                <a:solidFill>
                  <a:srgbClr val="133964"/>
                </a:solidFill>
                <a:latin typeface="Montserrat"/>
              </a:rPr>
              <a:t>275 Residents</a:t>
            </a:r>
            <a:r>
              <a:rPr lang="en-US" sz="2100" b="1">
                <a:solidFill>
                  <a:srgbClr val="133964"/>
                </a:solidFill>
                <a:effectLst/>
                <a:latin typeface="Montserrat"/>
              </a:rPr>
              <a:t> </a:t>
            </a:r>
            <a:r>
              <a:rPr lang="en-US" sz="2100" b="1">
                <a:solidFill>
                  <a:srgbClr val="133964"/>
                </a:solidFill>
                <a:latin typeface="Montserrat"/>
              </a:rPr>
              <a:t>Responded between July 1-22</a:t>
            </a:r>
            <a:endParaRPr lang="en-US" sz="2100" b="1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532BD-0EBC-6316-E892-8849AEAED79B}"/>
              </a:ext>
            </a:extLst>
          </p:cNvPr>
          <p:cNvSpPr txBox="1"/>
          <p:nvPr/>
        </p:nvSpPr>
        <p:spPr>
          <a:xfrm>
            <a:off x="740229" y="3429000"/>
            <a:ext cx="3347356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133964"/>
                </a:solidFill>
                <a:latin typeface="Montserrat"/>
                <a:cs typeface="Segoe UI"/>
              </a:rPr>
              <a:t>Top 5 Priorities for Residents</a:t>
            </a:r>
            <a:r>
              <a:rPr lang="en-US" sz="1600">
                <a:latin typeface="Montserrat"/>
                <a:cs typeface="Segoe UI"/>
              </a:rPr>
              <a:t>​</a:t>
            </a:r>
            <a:r>
              <a:rPr lang="en-US" sz="1600" b="1">
                <a:latin typeface="Montserrat"/>
                <a:cs typeface="Segoe UI"/>
              </a:rPr>
              <a:t>:</a:t>
            </a:r>
          </a:p>
          <a:p>
            <a:r>
              <a:rPr lang="en-US" sz="1400">
                <a:solidFill>
                  <a:srgbClr val="133964"/>
                </a:solidFill>
                <a:latin typeface="Montserrat"/>
                <a:cs typeface="Segoe UI"/>
              </a:rPr>
              <a:t>1. Police &amp; Public Safety</a:t>
            </a:r>
            <a:r>
              <a:rPr lang="en-US" sz="1400">
                <a:latin typeface="Montserrat"/>
                <a:cs typeface="Segoe UI"/>
              </a:rPr>
              <a:t>​</a:t>
            </a:r>
          </a:p>
          <a:p>
            <a:r>
              <a:rPr lang="en-US" sz="1400">
                <a:solidFill>
                  <a:srgbClr val="133964"/>
                </a:solidFill>
                <a:latin typeface="Montserrat"/>
                <a:cs typeface="Segoe UI"/>
              </a:rPr>
              <a:t>2. Water/Wastewater Infrastructure</a:t>
            </a:r>
            <a:r>
              <a:rPr lang="en-US" sz="1400">
                <a:latin typeface="Montserrat"/>
                <a:cs typeface="Segoe UI"/>
              </a:rPr>
              <a:t>​</a:t>
            </a:r>
          </a:p>
          <a:p>
            <a:r>
              <a:rPr lang="en-US" sz="1400">
                <a:solidFill>
                  <a:srgbClr val="133964"/>
                </a:solidFill>
                <a:latin typeface="Montserrat"/>
                <a:cs typeface="Segoe UI"/>
              </a:rPr>
              <a:t>3. Streets &amp; Transportation</a:t>
            </a:r>
            <a:r>
              <a:rPr lang="en-US" sz="1400">
                <a:latin typeface="Montserrat"/>
                <a:cs typeface="Segoe UI"/>
              </a:rPr>
              <a:t>​</a:t>
            </a:r>
          </a:p>
          <a:p>
            <a:r>
              <a:rPr lang="en-US" sz="1400">
                <a:solidFill>
                  <a:srgbClr val="133964"/>
                </a:solidFill>
                <a:latin typeface="Montserrat"/>
                <a:cs typeface="Segoe UI"/>
              </a:rPr>
              <a:t>4. Emergency Management</a:t>
            </a:r>
            <a:r>
              <a:rPr lang="en-US" sz="1400">
                <a:latin typeface="Montserrat"/>
                <a:cs typeface="Segoe UI"/>
              </a:rPr>
              <a:t>​</a:t>
            </a:r>
          </a:p>
          <a:p>
            <a:r>
              <a:rPr lang="en-US" sz="1400">
                <a:solidFill>
                  <a:srgbClr val="133964"/>
                </a:solidFill>
                <a:latin typeface="Montserrat"/>
                <a:cs typeface="Segoe UI"/>
              </a:rPr>
              <a:t>5. Economic Development</a:t>
            </a:r>
            <a:r>
              <a:rPr lang="en-US" sz="1400">
                <a:latin typeface="Montserrat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3616687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09" y="2392561"/>
            <a:ext cx="10017777" cy="29235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37820" indent="0" eaLnBrk="1" hangingPunct="1">
              <a:spcBef>
                <a:spcPts val="2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 eaLnBrk="1" hangingPunct="1">
              <a:spcBef>
                <a:spcPts val="2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 eaLnBrk="1" hangingPunct="1">
              <a:spcBef>
                <a:spcPts val="2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 eaLnBrk="1" hangingPunct="1">
              <a:spcBef>
                <a:spcPts val="2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>
              <a:spcBef>
                <a:spcPts val="600"/>
              </a:spcBef>
              <a:buNone/>
              <a:defRPr/>
            </a:pPr>
            <a:r>
              <a:rPr lang="en-US" altLang="en-US" sz="1800">
                <a:latin typeface="Montserrat"/>
              </a:rPr>
              <a:t>	    </a:t>
            </a:r>
            <a:endParaRPr lang="en-US" altLang="en-US" sz="1800">
              <a:latin typeface="Montserrat" panose="00000500000000000000" pitchFamily="2" charset="0"/>
            </a:endParaRPr>
          </a:p>
          <a:p>
            <a:pPr marL="337820" indent="0" eaLnBrk="1" hangingPunct="1">
              <a:spcBef>
                <a:spcPts val="6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 eaLnBrk="1" hangingPunct="1">
              <a:spcBef>
                <a:spcPts val="6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 eaLnBrk="1" hangingPunct="1">
              <a:spcBef>
                <a:spcPts val="600"/>
              </a:spcBef>
              <a:buNone/>
              <a:defRPr/>
            </a:pPr>
            <a:endParaRPr lang="en-US" altLang="en-US" sz="1800">
              <a:latin typeface="Montserrat" panose="00000500000000000000" pitchFamily="2" charset="0"/>
            </a:endParaRPr>
          </a:p>
          <a:p>
            <a:pPr marL="337820" indent="0">
              <a:spcBef>
                <a:spcPts val="600"/>
              </a:spcBef>
              <a:buNone/>
              <a:defRPr/>
            </a:pPr>
            <a:r>
              <a:rPr lang="en-US" altLang="en-US" sz="1800">
                <a:latin typeface="Montserrat"/>
              </a:rPr>
              <a:t>               * Excludes taxable assessed valuations for TIRZ # 1, 2, 3, 4, 5, &amp; 6</a:t>
            </a:r>
            <a:endParaRPr lang="en-US" altLang="en-US" sz="1800" u="sng">
              <a:latin typeface="Montserrat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800">
              <a:latin typeface="Montserrat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3CDBFBA-5748-92C5-1626-1A216386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270615"/>
              </p:ext>
            </p:extLst>
          </p:nvPr>
        </p:nvGraphicFramePr>
        <p:xfrm>
          <a:off x="1528216" y="2580696"/>
          <a:ext cx="9567987" cy="184794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7393357">
                  <a:extLst>
                    <a:ext uri="{9D8B030D-6E8A-4147-A177-3AD203B41FA5}">
                      <a16:colId xmlns:a16="http://schemas.microsoft.com/office/drawing/2014/main" val="3382049163"/>
                    </a:ext>
                  </a:extLst>
                </a:gridCol>
                <a:gridCol w="2174630">
                  <a:extLst>
                    <a:ext uri="{9D8B030D-6E8A-4147-A177-3AD203B41FA5}">
                      <a16:colId xmlns:a16="http://schemas.microsoft.com/office/drawing/2014/main" val="59286867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Montserrat"/>
                        </a:rPr>
                        <a:t>2024 CHANGE IN TAXABLE ASSESSED VALUATION* (NET)</a:t>
                      </a:r>
                      <a:endParaRPr lang="en-US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81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Montserrat"/>
                        </a:rPr>
                        <a:t>2024 Total Certified Taxable Assessed Valuation* (Net)</a:t>
                      </a:r>
                      <a:endParaRPr lang="en-US"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ighlight>
                            <a:srgbClr val="FFFF00"/>
                          </a:highlight>
                          <a:latin typeface="Montserrat"/>
                        </a:rPr>
                        <a:t>$_,___,___,___</a:t>
                      </a:r>
                      <a:endParaRPr lang="en-US"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021991"/>
                  </a:ext>
                </a:extLst>
              </a:tr>
              <a:tr h="369663">
                <a:tc>
                  <a:txBody>
                    <a:bodyPr/>
                    <a:lstStyle/>
                    <a:p>
                      <a:r>
                        <a:rPr lang="en-US">
                          <a:latin typeface="Montserrat"/>
                        </a:rPr>
                        <a:t>2023 Total Certified Taxable Assessed Valuation* (Net)</a:t>
                      </a:r>
                      <a:endParaRPr lang="en-US"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Montserrat"/>
                        </a:rPr>
                        <a:t>$5,881,012,674</a:t>
                      </a:r>
                      <a:endParaRPr lang="en-US"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79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Montserrat"/>
                        </a:rPr>
                        <a:t>$ Increase in 2024 Certified Taxable Assessed Valuation* (Net)</a:t>
                      </a:r>
                      <a:endParaRPr lang="en-US"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$_,___,___,___</a:t>
                      </a:r>
                      <a:endParaRPr lang="en-US"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0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Montserrat"/>
                        </a:rPr>
                        <a:t>% Increase in 2024 Certified Taxable Assessed Valuation* (Net)</a:t>
                      </a:r>
                      <a:endParaRPr lang="en-US"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_._%</a:t>
                      </a:r>
                      <a:endParaRPr lang="en-US"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044970"/>
                  </a:ext>
                </a:extLst>
              </a:tr>
            </a:tbl>
          </a:graphicData>
        </a:graphic>
      </p:graphicFrame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183BE35-05C7-8A67-D705-C7D1EC77EB0E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C6E6DF-7200-14AE-ABCA-F67754253C7B}"/>
              </a:ext>
            </a:extLst>
          </p:cNvPr>
          <p:cNvSpPr txBox="1">
            <a:spLocks/>
          </p:cNvSpPr>
          <p:nvPr/>
        </p:nvSpPr>
        <p:spPr>
          <a:xfrm>
            <a:off x="631266" y="404624"/>
            <a:ext cx="10099149" cy="106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4600" b="1">
                <a:solidFill>
                  <a:schemeClr val="bg1"/>
                </a:solidFill>
                <a:latin typeface="Montserrat"/>
              </a:rPr>
              <a:t>2024 Certified Taxable Assessed Valuations</a:t>
            </a:r>
            <a:br>
              <a:rPr lang="en-US" altLang="en-US" sz="2800" b="1">
                <a:latin typeface="Montserrat" pitchFamily="2" charset="77"/>
              </a:rPr>
            </a:br>
            <a:r>
              <a:rPr lang="en-US" altLang="en-US" sz="28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CBEFBD-DEB2-10E4-F2BE-C732FC976E4D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839141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3412062" y="5333756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BB7BE0-3144-54E1-F90B-2D8299135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809761"/>
              </p:ext>
            </p:extLst>
          </p:nvPr>
        </p:nvGraphicFramePr>
        <p:xfrm>
          <a:off x="1148053" y="2234633"/>
          <a:ext cx="10240108" cy="24543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683327">
                  <a:extLst>
                    <a:ext uri="{9D8B030D-6E8A-4147-A177-3AD203B41FA5}">
                      <a16:colId xmlns:a16="http://schemas.microsoft.com/office/drawing/2014/main" val="3433225367"/>
                    </a:ext>
                  </a:extLst>
                </a:gridCol>
                <a:gridCol w="1396377">
                  <a:extLst>
                    <a:ext uri="{9D8B030D-6E8A-4147-A177-3AD203B41FA5}">
                      <a16:colId xmlns:a16="http://schemas.microsoft.com/office/drawing/2014/main" val="4023850455"/>
                    </a:ext>
                  </a:extLst>
                </a:gridCol>
                <a:gridCol w="1425111">
                  <a:extLst>
                    <a:ext uri="{9D8B030D-6E8A-4147-A177-3AD203B41FA5}">
                      <a16:colId xmlns:a16="http://schemas.microsoft.com/office/drawing/2014/main" val="3751776260"/>
                    </a:ext>
                  </a:extLst>
                </a:gridCol>
                <a:gridCol w="1373393">
                  <a:extLst>
                    <a:ext uri="{9D8B030D-6E8A-4147-A177-3AD203B41FA5}">
                      <a16:colId xmlns:a16="http://schemas.microsoft.com/office/drawing/2014/main" val="3867223854"/>
                    </a:ext>
                  </a:extLst>
                </a:gridCol>
                <a:gridCol w="1361900">
                  <a:extLst>
                    <a:ext uri="{9D8B030D-6E8A-4147-A177-3AD203B41FA5}">
                      <a16:colId xmlns:a16="http://schemas.microsoft.com/office/drawing/2014/main" val="3857069727"/>
                    </a:ext>
                  </a:extLst>
                </a:gridCol>
              </a:tblGrid>
              <a:tr h="491207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2024 PROPERTY TAX RATES FOR CITY OF KYLE</a:t>
                      </a:r>
                      <a:endParaRPr lang="en-US" sz="14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583266"/>
                  </a:ext>
                </a:extLst>
              </a:tr>
              <a:tr h="699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u="none" baseline="0">
                          <a:latin typeface="Montserrat" pitchFamily="2" charset="77"/>
                        </a:rPr>
                        <a:t>Current</a:t>
                      </a:r>
                    </a:p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Rate</a:t>
                      </a:r>
                      <a:endParaRPr lang="en-US" sz="14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No-New-Revenue</a:t>
                      </a:r>
                    </a:p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Rate</a:t>
                      </a:r>
                      <a:endParaRPr lang="en-US" sz="14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Voter-Approval</a:t>
                      </a:r>
                    </a:p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Rate</a:t>
                      </a:r>
                      <a:endParaRPr lang="en-US" sz="14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Proposed</a:t>
                      </a:r>
                    </a:p>
                    <a:p>
                      <a:pPr algn="ctr"/>
                      <a:r>
                        <a:rPr lang="en-US" sz="14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Rate</a:t>
                      </a:r>
                      <a:endParaRPr lang="en-US" sz="14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203484"/>
                  </a:ext>
                </a:extLst>
              </a:tr>
              <a:tr h="383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u="none" baseline="0">
                          <a:latin typeface="Montserrat" pitchFamily="2" charset="77"/>
                        </a:rPr>
                        <a:t>Maintenance &amp; Operations (M&amp;O) Rate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$0.2792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u="none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$_.____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u="none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$_.____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u="none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$_.____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349905"/>
                  </a:ext>
                </a:extLst>
              </a:tr>
              <a:tr h="479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u="none" baseline="0">
                          <a:latin typeface="Montserrat" pitchFamily="2" charset="77"/>
                        </a:rPr>
                        <a:t>Interest &amp; Sinking (I&amp;S) Rate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$0.1901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473776"/>
                  </a:ext>
                </a:extLst>
              </a:tr>
              <a:tr h="383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u="none" baseline="0">
                          <a:latin typeface="Montserrat" pitchFamily="2" charset="77"/>
                        </a:rPr>
                        <a:t>Total Property Tax Rate Per $100/TAV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400" b="0" u="none" baseline="0">
                          <a:solidFill>
                            <a:schemeClr val="tx1"/>
                          </a:solidFill>
                          <a:latin typeface="Montserrat"/>
                        </a:rPr>
                        <a:t>$0.4693</a:t>
                      </a:r>
                      <a:endParaRPr lang="en-US" sz="1400" b="0" i="0" u="none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7785" marB="37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1782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8F861F7-30B2-DF9A-B9E3-90C213131AE4}"/>
              </a:ext>
            </a:extLst>
          </p:cNvPr>
          <p:cNvSpPr txBox="1"/>
          <p:nvPr/>
        </p:nvSpPr>
        <p:spPr>
          <a:xfrm>
            <a:off x="1221726" y="5089187"/>
            <a:ext cx="9748547" cy="305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Awaiting certified tax rates calculated by the Hays County Tax Assessor-Collector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222F7374-55ED-E6D9-34D8-C8691B9F563C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13B639-F05D-AE5E-4078-B7330BB84ED7}"/>
              </a:ext>
            </a:extLst>
          </p:cNvPr>
          <p:cNvSpPr txBox="1">
            <a:spLocks/>
          </p:cNvSpPr>
          <p:nvPr/>
        </p:nvSpPr>
        <p:spPr>
          <a:xfrm>
            <a:off x="565951" y="388295"/>
            <a:ext cx="10823049" cy="105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b="1">
                <a:solidFill>
                  <a:schemeClr val="bg1"/>
                </a:solidFill>
                <a:latin typeface="Montserrat"/>
              </a:rPr>
              <a:t>2024 Certified Property Tax Rates</a:t>
            </a:r>
            <a:br>
              <a:rPr lang="en-US" altLang="en-US" sz="2800" b="1">
                <a:latin typeface="Montserrat" pitchFamily="2" charset="77"/>
              </a:rPr>
            </a:br>
            <a:r>
              <a:rPr lang="en-US" altLang="en-US" sz="28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C13C8F-4C36-38C4-84C6-9BEEC418D5A4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</a:t>
            </a:r>
            <a:r>
              <a:rPr lang="en-US" err="1">
                <a:solidFill>
                  <a:schemeClr val="bg1"/>
                </a:solidFill>
                <a:latin typeface="Montserrat Light"/>
              </a:rPr>
              <a:t>Proosed</a:t>
            </a:r>
            <a:r>
              <a:rPr lang="en-US">
                <a:solidFill>
                  <a:schemeClr val="bg1"/>
                </a:solidFill>
                <a:latin typeface="Montserrat Light"/>
              </a:rPr>
              <a:t>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1284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BB7BE0-3144-54E1-F90B-2D8299135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53795"/>
              </p:ext>
            </p:extLst>
          </p:nvPr>
        </p:nvGraphicFramePr>
        <p:xfrm>
          <a:off x="1101564" y="2357644"/>
          <a:ext cx="10333085" cy="256891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280138">
                  <a:extLst>
                    <a:ext uri="{9D8B030D-6E8A-4147-A177-3AD203B41FA5}">
                      <a16:colId xmlns:a16="http://schemas.microsoft.com/office/drawing/2014/main" val="3433225367"/>
                    </a:ext>
                  </a:extLst>
                </a:gridCol>
                <a:gridCol w="1699847">
                  <a:extLst>
                    <a:ext uri="{9D8B030D-6E8A-4147-A177-3AD203B41FA5}">
                      <a16:colId xmlns:a16="http://schemas.microsoft.com/office/drawing/2014/main" val="40238504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94231773"/>
                    </a:ext>
                  </a:extLst>
                </a:gridCol>
                <a:gridCol w="1606061">
                  <a:extLst>
                    <a:ext uri="{9D8B030D-6E8A-4147-A177-3AD203B41FA5}">
                      <a16:colId xmlns:a16="http://schemas.microsoft.com/office/drawing/2014/main" val="3751776260"/>
                    </a:ext>
                  </a:extLst>
                </a:gridCol>
                <a:gridCol w="1658815">
                  <a:extLst>
                    <a:ext uri="{9D8B030D-6E8A-4147-A177-3AD203B41FA5}">
                      <a16:colId xmlns:a16="http://schemas.microsoft.com/office/drawing/2014/main" val="3867223854"/>
                    </a:ext>
                  </a:extLst>
                </a:gridCol>
                <a:gridCol w="1564224">
                  <a:extLst>
                    <a:ext uri="{9D8B030D-6E8A-4147-A177-3AD203B41FA5}">
                      <a16:colId xmlns:a16="http://schemas.microsoft.com/office/drawing/2014/main" val="3857069727"/>
                    </a:ext>
                  </a:extLst>
                </a:gridCol>
              </a:tblGrid>
              <a:tr h="38221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2024 CHANGE IN AVERAGE HOME TAXABLE VALUATION &amp; TAX BILL</a:t>
                      </a:r>
                      <a:endParaRPr lang="en-US" sz="18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u="sng" baseline="0"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i="0" u="sng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72790"/>
                  </a:ext>
                </a:extLst>
              </a:tr>
              <a:tr h="668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800" b="1" u="none" baseline="0">
                        <a:solidFill>
                          <a:schemeClr val="lt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Year</a:t>
                      </a:r>
                      <a:endParaRPr lang="en-US" sz="18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u="none" baseline="0">
                          <a:latin typeface="Montserrat" pitchFamily="2" charset="77"/>
                        </a:rPr>
                        <a:t>Average Home Value</a:t>
                      </a:r>
                      <a:endParaRPr lang="en-US" sz="1800" u="none" baseline="0"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u="none" baseline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Rate</a:t>
                      </a:r>
                      <a:endParaRPr lang="en-US" sz="18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800" b="1" u="none" baseline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Tax Levy</a:t>
                      </a:r>
                      <a:endParaRPr lang="en-US" sz="18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/>
                        </a:rPr>
                        <a:t>HomesteadReduction</a:t>
                      </a:r>
                      <a:endParaRPr lang="en-US" sz="1800" b="1" i="0" u="none" baseline="0">
                        <a:solidFill>
                          <a:schemeClr val="bg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800" b="1" u="none" baseline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Net Tax Bill</a:t>
                      </a:r>
                      <a:endParaRPr lang="en-US" sz="1800" b="1" i="0" u="none" baseline="0">
                        <a:solidFill>
                          <a:schemeClr val="bg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203484"/>
                  </a:ext>
                </a:extLst>
              </a:tr>
              <a:tr h="485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/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2024</a:t>
                      </a:r>
                      <a:endParaRPr lang="en-US" sz="18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/>
                        </a:rPr>
                        <a:t>$___,___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$0.4693</a:t>
                      </a:r>
                      <a:endParaRPr lang="en-US" sz="1800" b="0" i="0" baseline="0">
                        <a:solidFill>
                          <a:schemeClr val="tx1"/>
                        </a:solidFill>
                        <a:latin typeface="Montserra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$_,___.__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($____.__)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$_,___.__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349905"/>
                  </a:ext>
                </a:extLst>
              </a:tr>
              <a:tr h="5470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/>
                        </a:rPr>
                        <a:t>2023</a:t>
                      </a:r>
                      <a:endParaRPr lang="en-US" sz="18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/>
                        </a:rPr>
                        <a:t>$___,___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/>
                        </a:rPr>
                        <a:t>$0.4693</a:t>
                      </a:r>
                      <a:endParaRPr lang="en-US" sz="18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/>
                        </a:rPr>
                        <a:t>$_,___.__</a:t>
                      </a:r>
                      <a:endParaRPr lang="en-US">
                        <a:latin typeface="Mont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/>
                        </a:rPr>
                        <a:t>($____.__)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/>
                        </a:rPr>
                        <a:t>$_,___.__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473776"/>
                  </a:ext>
                </a:extLst>
              </a:tr>
              <a:tr h="485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/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Proposed Change</a:t>
                      </a:r>
                      <a:endParaRPr lang="en-US" sz="18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/>
                        </a:rPr>
                        <a:t>   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/>
                        </a:rPr>
                        <a:t>$___,___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  <a:latin typeface="Montserrat"/>
                        </a:rPr>
                        <a:t>   </a:t>
                      </a:r>
                      <a:endParaRPr lang="en-US" sz="1800" b="0" i="0" baseline="0">
                        <a:solidFill>
                          <a:schemeClr val="tx1"/>
                        </a:solidFill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$__.____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$_,___.__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Montserrat" pitchFamily="2" charset="77"/>
                        </a:rPr>
                        <a:t>$_.____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Montserrat" pitchFamily="2" charset="77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baseline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ontserrat" pitchFamily="2" charset="77"/>
                        </a:rPr>
                        <a:t>$_,___.__</a:t>
                      </a:r>
                      <a:endParaRPr lang="en-US" sz="1800" b="0" i="0" baseline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Montserrat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1782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8F861F7-30B2-DF9A-B9E3-90C213131AE4}"/>
              </a:ext>
            </a:extLst>
          </p:cNvPr>
          <p:cNvSpPr txBox="1"/>
          <p:nvPr/>
        </p:nvSpPr>
        <p:spPr>
          <a:xfrm>
            <a:off x="1291659" y="5158322"/>
            <a:ext cx="9748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Awaiting certified tax rates calculated by the Hays County Tax Assessor-Collector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8A941AF-96EF-45CA-A87B-F9568CEFB9E6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C1763A-8DBB-40E7-1E85-1B84DE54EDD1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4D5AB0-B998-D73A-893B-6F6FBD6D797F}"/>
              </a:ext>
            </a:extLst>
          </p:cNvPr>
          <p:cNvSpPr txBox="1">
            <a:spLocks/>
          </p:cNvSpPr>
          <p:nvPr/>
        </p:nvSpPr>
        <p:spPr>
          <a:xfrm>
            <a:off x="565953" y="404623"/>
            <a:ext cx="10790391" cy="958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b="1">
                <a:solidFill>
                  <a:schemeClr val="bg1"/>
                </a:solidFill>
                <a:latin typeface="Montserrat"/>
              </a:rPr>
              <a:t>2024 Certified Property Tax Rates</a:t>
            </a:r>
            <a:br>
              <a:rPr lang="en-US" altLang="en-US" sz="2800" b="1">
                <a:latin typeface="Montserrat" pitchFamily="2" charset="77"/>
              </a:rPr>
            </a:br>
            <a:r>
              <a:rPr lang="en-US" altLang="en-US" sz="28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</p:spTree>
    <p:extLst>
      <p:ext uri="{BB962C8B-B14F-4D97-AF65-F5344CB8AC3E}">
        <p14:creationId xmlns:p14="http://schemas.microsoft.com/office/powerpoint/2010/main" val="33070097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A704D-9616-EC51-3A36-2E5C331E4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" t="1005" r="496" b="2397"/>
          <a:stretch/>
        </p:blipFill>
        <p:spPr>
          <a:xfrm>
            <a:off x="659398" y="1167450"/>
            <a:ext cx="10870389" cy="5370915"/>
          </a:xfrm>
          <a:prstGeom prst="rect">
            <a:avLst/>
          </a:prstGeom>
          <a:ln w="635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23"/>
            <a:ext cx="10859814" cy="1061911"/>
          </a:xfrm>
        </p:spPr>
        <p:txBody>
          <a:bodyPr>
            <a:normAutofit/>
          </a:bodyPr>
          <a:lstStyle/>
          <a:p>
            <a:pPr algn="ctr"/>
            <a:r>
              <a:rPr lang="en-US" sz="2400" i="0">
                <a:solidFill>
                  <a:srgbClr val="133964"/>
                </a:solidFill>
                <a:effectLst/>
                <a:latin typeface="Montserrat" pitchFamily="2" charset="77"/>
              </a:rPr>
              <a:t>PROPERTY TAX RATE HISTORY</a:t>
            </a:r>
            <a:br>
              <a:rPr lang="en-US" sz="2400" i="0">
                <a:solidFill>
                  <a:srgbClr val="133964"/>
                </a:solidFill>
                <a:effectLst/>
                <a:latin typeface="Montserrat" pitchFamily="2" charset="77"/>
              </a:rPr>
            </a:br>
            <a:r>
              <a:rPr lang="en-US" sz="2400" i="0">
                <a:solidFill>
                  <a:srgbClr val="133964"/>
                </a:solidFill>
                <a:effectLst/>
                <a:latin typeface="Montserrat" pitchFamily="2" charset="77"/>
              </a:rPr>
              <a:t>FISCAL YEARS 1988 - 2024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3CE32-C4A6-A42B-BD86-3C54B2BB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6886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23"/>
            <a:ext cx="10859814" cy="1061911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CURRENT PROPERTY TAX RATES IN KYLE - $2.19513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graphicFrame>
        <p:nvGraphicFramePr>
          <p:cNvPr id="4" name="Object 211">
            <a:extLst>
              <a:ext uri="{FF2B5EF4-FFF2-40B4-BE49-F238E27FC236}">
                <a16:creationId xmlns:a16="http://schemas.microsoft.com/office/drawing/2014/main" id="{7AA86882-08DE-212C-9CAD-91B6A8ABD2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718603"/>
              </p:ext>
            </p:extLst>
          </p:nvPr>
        </p:nvGraphicFramePr>
        <p:xfrm>
          <a:off x="1545685" y="941809"/>
          <a:ext cx="9444843" cy="5414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CCAFE-9EE1-5AE6-5B75-1402F038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645B5F1-CEAD-FDC0-2979-FDF6A1BE09F4}"/>
              </a:ext>
            </a:extLst>
          </p:cNvPr>
          <p:cNvSpPr/>
          <p:nvPr/>
        </p:nvSpPr>
        <p:spPr>
          <a:xfrm>
            <a:off x="333634" y="6139835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2590E-22E2-6B78-1E8A-DB750DCBEC4D}"/>
              </a:ext>
            </a:extLst>
          </p:cNvPr>
          <p:cNvSpPr txBox="1"/>
          <p:nvPr/>
        </p:nvSpPr>
        <p:spPr>
          <a:xfrm>
            <a:off x="566530" y="6196125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20713590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23"/>
            <a:ext cx="10859814" cy="1061911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COMPARISON OF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 CURRENT PROPERTY TAX 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CCAFE-9EE1-5AE6-5B75-1402F038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9A015F7-69D9-65A2-00A2-D38AE09DE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479616"/>
              </p:ext>
            </p:extLst>
          </p:nvPr>
        </p:nvGraphicFramePr>
        <p:xfrm>
          <a:off x="2202655" y="1245534"/>
          <a:ext cx="8585418" cy="511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22941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282"/>
            <a:ext cx="10859814" cy="1061911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Sales Tax Collections 2008-2025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CBA33-FFC8-1BC4-9AB0-1B077A27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01F9F90-16E4-38E3-F2AE-3A88E78C0E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419460"/>
              </p:ext>
            </p:extLst>
          </p:nvPr>
        </p:nvGraphicFramePr>
        <p:xfrm>
          <a:off x="932874" y="947737"/>
          <a:ext cx="10420926" cy="540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93328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1093887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WATER UTILITY FUND</a:t>
            </a:r>
          </a:p>
          <a:p>
            <a:pPr algn="ctr"/>
            <a:endParaRPr lang="en-US" altLang="en-US" sz="4000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Proposed Budget Summary &amp;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Highlights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312105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ED60620-9615-0637-59D4-964360C8445E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589173" y="314314"/>
            <a:ext cx="10763178" cy="1051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b="1">
                <a:solidFill>
                  <a:schemeClr val="bg1"/>
                </a:solidFill>
                <a:latin typeface="Montserrat"/>
              </a:rPr>
              <a:t>Key Assumptions </a:t>
            </a:r>
            <a:endParaRPr lang="en-US" altLang="en-US" sz="4500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altLang="en-US" sz="2900">
                <a:solidFill>
                  <a:schemeClr val="bg1"/>
                </a:solidFill>
                <a:latin typeface="Montserrat"/>
              </a:rPr>
              <a:t>Water Utility Fund</a:t>
            </a:r>
            <a:endParaRPr lang="en-US" sz="2900">
              <a:solidFill>
                <a:schemeClr val="bg1"/>
              </a:solidFill>
              <a:latin typeface="Montserrat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411572C-4D43-9601-3943-4761E7708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554217"/>
              </p:ext>
            </p:extLst>
          </p:nvPr>
        </p:nvGraphicFramePr>
        <p:xfrm>
          <a:off x="1258643" y="2292490"/>
          <a:ext cx="9960899" cy="33879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2454">
                  <a:extLst>
                    <a:ext uri="{9D8B030D-6E8A-4147-A177-3AD203B41FA5}">
                      <a16:colId xmlns:a16="http://schemas.microsoft.com/office/drawing/2014/main" val="3243867485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1344843168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3645676375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3697316449"/>
                    </a:ext>
                  </a:extLst>
                </a:gridCol>
                <a:gridCol w="1291228">
                  <a:extLst>
                    <a:ext uri="{9D8B030D-6E8A-4147-A177-3AD203B41FA5}">
                      <a16:colId xmlns:a16="http://schemas.microsoft.com/office/drawing/2014/main" val="2142917988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3368043090"/>
                    </a:ext>
                  </a:extLst>
                </a:gridCol>
                <a:gridCol w="1291229">
                  <a:extLst>
                    <a:ext uri="{9D8B030D-6E8A-4147-A177-3AD203B41FA5}">
                      <a16:colId xmlns:a16="http://schemas.microsoft.com/office/drawing/2014/main" val="2712299365"/>
                    </a:ext>
                  </a:extLst>
                </a:gridCol>
              </a:tblGrid>
              <a:tr h="392906"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603017"/>
                  </a:ext>
                </a:extLst>
              </a:tr>
              <a:tr h="7638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Water System Revenue Growth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917776"/>
                  </a:ext>
                </a:extLst>
              </a:tr>
              <a:tr h="489128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O&amp;M Expenditures</a:t>
                      </a:r>
                      <a:endParaRPr lang="en-US" sz="1600" b="0">
                        <a:solidFill>
                          <a:srgbClr val="FF0000"/>
                        </a:solidFill>
                        <a:latin typeface="Mont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79057"/>
                  </a:ext>
                </a:extLst>
              </a:tr>
              <a:tr h="489128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Compensation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4.5%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040543"/>
                  </a:ext>
                </a:extLst>
              </a:tr>
              <a:tr h="763843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Transfer to General Fund</a:t>
                      </a:r>
                      <a:endParaRPr lang="en-US" sz="1600" b="0">
                        <a:solidFill>
                          <a:srgbClr val="FF0000"/>
                        </a:solidFill>
                        <a:latin typeface="Mont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49544"/>
                  </a:ext>
                </a:extLst>
              </a:tr>
              <a:tr h="489128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Debt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34644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1D0D-62C0-DC83-A13A-71786339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1B126-1D6D-2B40-B1C8-3E59DD88D9D6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12298361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89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5-YEAR FORECAST - WATER UTILITY FUND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FISCAL YEARS 2025 THROUGH 2029</a:t>
            </a: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(WITHOUT RATE INCREASES)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4EAF7CF-C5C3-4226-CB4D-7D30F396F2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834036"/>
              </p:ext>
            </p:extLst>
          </p:nvPr>
        </p:nvGraphicFramePr>
        <p:xfrm>
          <a:off x="638031" y="1279281"/>
          <a:ext cx="10715769" cy="5121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163200" imgH="4857827" progId="Excel.Sheet.12">
                  <p:embed/>
                </p:oleObj>
              </mc:Choice>
              <mc:Fallback>
                <p:oleObj name="Worksheet" r:id="rId2" imgW="10163200" imgH="4857827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4EAF7CF-C5C3-4226-CB4D-7D30F396F2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8031" y="1279281"/>
                        <a:ext cx="10715769" cy="5121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70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E36FAE-1EAE-A749-832C-6157BC00CBC3}"/>
              </a:ext>
            </a:extLst>
          </p:cNvPr>
          <p:cNvSpPr/>
          <p:nvPr/>
        </p:nvSpPr>
        <p:spPr>
          <a:xfrm>
            <a:off x="333634" y="143059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101"/>
            <a:ext cx="10515600" cy="106191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itchFamily="2" charset="77"/>
              </a:rPr>
              <a:t>Strategic Plan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020" y="2087431"/>
            <a:ext cx="10658301" cy="39204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Montserrat"/>
              </a:rPr>
              <a:t>In coordination with this year’s budget process, staff is proposing the first ever city-wide strategic plan.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Incorporates community, council and staff feedback received over the past several months.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Key strategic outcomes and goals identified by Council during visioning workshop meetings in February.</a:t>
            </a:r>
          </a:p>
          <a:p>
            <a:pPr lvl="2"/>
            <a:r>
              <a:rPr lang="en-US" sz="1400">
                <a:solidFill>
                  <a:srgbClr val="000000"/>
                </a:solidFill>
                <a:latin typeface="Montserrat"/>
              </a:rPr>
              <a:t>Hired outside facilitator to guide key discussions and develop consensus.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Executive staff also held a retreat with facilitator in April to develop key goals and objectives based on Council priorities.</a:t>
            </a:r>
          </a:p>
          <a:p>
            <a:r>
              <a:rPr lang="en-US" sz="1800">
                <a:solidFill>
                  <a:srgbClr val="000000"/>
                </a:solidFill>
                <a:latin typeface="Montserrat"/>
              </a:rPr>
              <a:t>Draft plan is included as an exhibit to this item, and Council will be asked to formally adopt plan at the same time as the budget itself in September.</a:t>
            </a:r>
          </a:p>
          <a:p>
            <a:r>
              <a:rPr lang="en-US" sz="1800">
                <a:solidFill>
                  <a:srgbClr val="000000"/>
                </a:solidFill>
                <a:latin typeface="Montserrat"/>
              </a:rPr>
              <a:t>Strategic Plan is critical to properly match goals with spending priorities over time.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Budget should be a reflection of goals to ensure they are achieved over time.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Montserrat"/>
              </a:rPr>
              <a:t>For context, the proposed budget and CIP contemplates approximately $1.6 Billion in expenditures over the next five years.</a:t>
            </a:r>
            <a:endParaRPr lang="en-US" sz="2000" b="0" i="0">
              <a:solidFill>
                <a:srgbClr val="000000"/>
              </a:solidFill>
              <a:effectLst/>
              <a:latin typeface="Montserrat"/>
            </a:endParaRPr>
          </a:p>
          <a:p>
            <a:pPr lvl="1"/>
            <a:endParaRPr lang="en-US" b="0" i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005EA8-02DA-ED4E-8D4F-98C8B9B7F715}"/>
              </a:ext>
            </a:extLst>
          </p:cNvPr>
          <p:cNvSpPr/>
          <p:nvPr/>
        </p:nvSpPr>
        <p:spPr>
          <a:xfrm>
            <a:off x="838199" y="1515012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12B-3DC5-544B-BB25-EBC4A66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latin typeface="Montserrat" pitchFamily="2" charset="77"/>
              </a:rPr>
              <a:t>9</a:t>
            </a:fld>
            <a:endParaRPr lang="en-US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4756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90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FUND SUMMARY – WATER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4F90168-7A54-7048-45F5-8A5DDCCBF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1855"/>
              </p:ext>
            </p:extLst>
          </p:nvPr>
        </p:nvGraphicFramePr>
        <p:xfrm>
          <a:off x="261937" y="1200956"/>
          <a:ext cx="11668125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68230" imgH="4857827" progId="Excel.Sheet.12">
                  <p:embed/>
                </p:oleObj>
              </mc:Choice>
              <mc:Fallback>
                <p:oleObj name="Worksheet" r:id="rId2" imgW="11668230" imgH="4857827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4F90168-7A54-7048-45F5-8A5DDCCBF6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937" y="1200956"/>
                        <a:ext cx="11668125" cy="485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7576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09"/>
            <a:ext cx="10859814" cy="1245534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REVENUE &amp; TRANSFERS-IN - WATER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$19,522,718</a:t>
            </a:r>
            <a:endParaRPr lang="en-US" altLang="en-US" sz="16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132FECA0-0156-AFD7-0853-6FA44B1C69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053573"/>
              </p:ext>
            </p:extLst>
          </p:nvPr>
        </p:nvGraphicFramePr>
        <p:xfrm>
          <a:off x="1588655" y="1184660"/>
          <a:ext cx="9211692" cy="5185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922C4-2273-E994-7F37-956D8443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91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DCE1281-19FE-6998-CA1A-33DFC8B0FE3F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979F97-8109-170A-72D7-0925E725E8B1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10071788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3C97CF7D-EB5E-6FB2-B9D7-4A914CDA9F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876732"/>
              </p:ext>
            </p:extLst>
          </p:nvPr>
        </p:nvGraphicFramePr>
        <p:xfrm>
          <a:off x="1320800" y="1434673"/>
          <a:ext cx="9397290" cy="567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97086-569E-7614-1AE4-7F367A72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92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859814" cy="1245534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EXPENDITURES &amp; TRANSFERS-OUT - WATER UTILITY FUND 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PROPOSED BUDGET FISCAL YEAR 2024-25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$24,445,883</a:t>
            </a:r>
            <a:endParaRPr lang="en-US" altLang="en-US" sz="2400" u="sng">
              <a:solidFill>
                <a:srgbClr val="133964"/>
              </a:solidFill>
              <a:latin typeface="Montserrat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18C1029B-8A82-295D-0759-8DB907955956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DD9E3-C70B-4200-A4E6-842F376B999E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26891114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97EC-3FEB-BE48-BF79-5B0E696F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644" y="2367733"/>
            <a:ext cx="9967148" cy="34579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>
                <a:latin typeface="Montserrat"/>
              </a:rPr>
              <a:t>$19.5 million total revenues and transfers-in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>
                <a:latin typeface="Montserrat"/>
              </a:rPr>
              <a:t>$24.4 million total expenditures and transfers-out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 sz="2800">
                <a:latin typeface="Montserrat"/>
              </a:rPr>
              <a:t>Includes $650,000 equity transfer to General Fund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>
                <a:latin typeface="Montserrat"/>
              </a:rPr>
              <a:t>$9.1 million in estimated ending fund balance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</a:pPr>
            <a:r>
              <a:rPr lang="en-US">
                <a:latin typeface="Montserrat"/>
                <a:cs typeface="Arial"/>
              </a:rPr>
              <a:t>Rate increase (system-wide) projected for water service rates in FY 2025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en-US" sz="2800">
                <a:latin typeface="Montserrat"/>
                <a:cs typeface="Arial"/>
              </a:rPr>
              <a:t>Rate increase will vary by customer class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B63C89-2E39-D89B-65EA-7AAA658E7194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93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2426970" y="4979777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10226D-9941-82ED-28E6-513D01116C54}"/>
              </a:ext>
            </a:extLst>
          </p:cNvPr>
          <p:cNvSpPr/>
          <p:nvPr/>
        </p:nvSpPr>
        <p:spPr>
          <a:xfrm>
            <a:off x="838200" y="1490018"/>
            <a:ext cx="13162006" cy="5651368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96C3BA-8E06-2659-0B45-386F2EC8606B}"/>
              </a:ext>
            </a:extLst>
          </p:cNvPr>
          <p:cNvSpPr txBox="1">
            <a:spLocks/>
          </p:cNvSpPr>
          <p:nvPr/>
        </p:nvSpPr>
        <p:spPr>
          <a:xfrm>
            <a:off x="556515" y="549974"/>
            <a:ext cx="10795836" cy="811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en-US" sz="4500" b="1">
                <a:solidFill>
                  <a:schemeClr val="bg1"/>
                </a:solidFill>
                <a:latin typeface="Montserrat"/>
              </a:rPr>
              <a:t>Summary – Water Utility Fund</a:t>
            </a:r>
            <a:br>
              <a:rPr lang="en-US" altLang="en-US" sz="2800" b="1">
                <a:latin typeface="Montserrat" pitchFamily="2" charset="77"/>
              </a:rPr>
            </a:br>
            <a:r>
              <a:rPr lang="en-US" altLang="en-US" sz="2900">
                <a:solidFill>
                  <a:schemeClr val="bg1"/>
                </a:solidFill>
                <a:latin typeface="Montserrat"/>
              </a:rPr>
              <a:t>Proposed Budget Fiscal Year 2024-25</a:t>
            </a:r>
          </a:p>
        </p:txBody>
      </p:sp>
    </p:spTree>
    <p:extLst>
      <p:ext uri="{BB962C8B-B14F-4D97-AF65-F5344CB8AC3E}">
        <p14:creationId xmlns:p14="http://schemas.microsoft.com/office/powerpoint/2010/main" val="20067173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CCAFE-9EE1-5AE6-5B75-1402F038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94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23"/>
            <a:ext cx="10859814" cy="1061911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COMPARISON OF AVERAGE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MONTHLY RESIDENTIAL BILL - WATER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70B428-47DB-4FBA-91E5-875D9D1738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945636"/>
              </p:ext>
            </p:extLst>
          </p:nvPr>
        </p:nvGraphicFramePr>
        <p:xfrm>
          <a:off x="1023347" y="1139190"/>
          <a:ext cx="9771428" cy="521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52499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/>
              </a:rPr>
              <a:t>FY 2024-25 Proposed Budget</a:t>
            </a:r>
            <a:endParaRPr lang="en-US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Montserrat Light"/>
              </a:rPr>
              <a:t>
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1164536" y="456960"/>
            <a:ext cx="9862928" cy="4670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WASTEWATER UTILITY FUND</a:t>
            </a:r>
          </a:p>
          <a:p>
            <a:pPr algn="ctr"/>
            <a:endParaRPr lang="en-US" altLang="en-US" sz="4000" u="sng" kern="0">
              <a:solidFill>
                <a:srgbClr val="133964"/>
              </a:solidFill>
              <a:latin typeface="Montserrat" pitchFamily="2" charset="77"/>
            </a:endParaRP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Proposed Budget Summary &amp;</a:t>
            </a:r>
          </a:p>
          <a:p>
            <a:pPr algn="ctr"/>
            <a:r>
              <a:rPr lang="en-US" altLang="en-US" sz="4000" kern="0">
                <a:solidFill>
                  <a:srgbClr val="133964"/>
                </a:solidFill>
                <a:latin typeface="Montserrat" pitchFamily="2" charset="77"/>
              </a:rPr>
              <a:t>Highlights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AD407-8C75-0B88-BCE6-3172AF98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95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0731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64073AAC-59A0-D3ED-8759-CF4265DD31A4}"/>
              </a:ext>
            </a:extLst>
          </p:cNvPr>
          <p:cNvSpPr/>
          <p:nvPr/>
        </p:nvSpPr>
        <p:spPr>
          <a:xfrm>
            <a:off x="333633" y="321275"/>
            <a:ext cx="10515600" cy="1767017"/>
          </a:xfrm>
          <a:prstGeom prst="roundRect">
            <a:avLst/>
          </a:prstGeom>
          <a:solidFill>
            <a:srgbClr val="133964"/>
          </a:solidFill>
          <a:effectLst>
            <a:outerShdw blurRad="393700" dist="127000" dir="1740000" algn="ctr" rotWithShape="0">
              <a:srgbClr val="133964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BECD06-F4EE-8041-68B9-AAD026A25C08}"/>
              </a:ext>
            </a:extLst>
          </p:cNvPr>
          <p:cNvSpPr txBox="1">
            <a:spLocks/>
          </p:cNvSpPr>
          <p:nvPr/>
        </p:nvSpPr>
        <p:spPr>
          <a:xfrm>
            <a:off x="578287" y="423171"/>
            <a:ext cx="10774064" cy="94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900" b="1">
                <a:solidFill>
                  <a:schemeClr val="bg1"/>
                </a:solidFill>
                <a:latin typeface="Montserrat"/>
              </a:rPr>
              <a:t>Key Assumptions </a:t>
            </a:r>
            <a:endParaRPr lang="en-US" altLang="en-US" sz="4900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altLang="en-US" sz="2900">
                <a:solidFill>
                  <a:schemeClr val="bg1"/>
                </a:solidFill>
                <a:latin typeface="Montserrat"/>
              </a:rPr>
              <a:t>Wastewater Utility Fund</a:t>
            </a:r>
            <a:endParaRPr lang="en-US" sz="2900">
              <a:solidFill>
                <a:schemeClr val="bg1"/>
              </a:solidFill>
              <a:latin typeface="Montserrat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411572C-4D43-9601-3943-4761E7708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0053"/>
              </p:ext>
            </p:extLst>
          </p:nvPr>
        </p:nvGraphicFramePr>
        <p:xfrm>
          <a:off x="1258643" y="2292490"/>
          <a:ext cx="9960899" cy="33760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2454">
                  <a:extLst>
                    <a:ext uri="{9D8B030D-6E8A-4147-A177-3AD203B41FA5}">
                      <a16:colId xmlns:a16="http://schemas.microsoft.com/office/drawing/2014/main" val="3243867485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1344843168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3645676375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3697316449"/>
                    </a:ext>
                  </a:extLst>
                </a:gridCol>
                <a:gridCol w="1291228">
                  <a:extLst>
                    <a:ext uri="{9D8B030D-6E8A-4147-A177-3AD203B41FA5}">
                      <a16:colId xmlns:a16="http://schemas.microsoft.com/office/drawing/2014/main" val="2142917988"/>
                    </a:ext>
                  </a:extLst>
                </a:gridCol>
                <a:gridCol w="1198997">
                  <a:extLst>
                    <a:ext uri="{9D8B030D-6E8A-4147-A177-3AD203B41FA5}">
                      <a16:colId xmlns:a16="http://schemas.microsoft.com/office/drawing/2014/main" val="3368043090"/>
                    </a:ext>
                  </a:extLst>
                </a:gridCol>
                <a:gridCol w="1291229">
                  <a:extLst>
                    <a:ext uri="{9D8B030D-6E8A-4147-A177-3AD203B41FA5}">
                      <a16:colId xmlns:a16="http://schemas.microsoft.com/office/drawing/2014/main" val="271229936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FY 2029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79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603017"/>
                  </a:ext>
                </a:extLst>
              </a:tr>
              <a:tr h="7638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Wastewater System Revenue Growth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917776"/>
                  </a:ext>
                </a:extLst>
              </a:tr>
              <a:tr h="489128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O&amp;M Expenditures</a:t>
                      </a:r>
                      <a:endParaRPr lang="en-US" sz="1600" b="0">
                        <a:solidFill>
                          <a:srgbClr val="FF0000"/>
                        </a:solidFill>
                        <a:latin typeface="Mont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79057"/>
                  </a:ext>
                </a:extLst>
              </a:tr>
              <a:tr h="489128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Compensation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6.0%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4.5%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040543"/>
                  </a:ext>
                </a:extLst>
              </a:tr>
              <a:tr h="763843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Transfer to General Fund</a:t>
                      </a:r>
                      <a:endParaRPr lang="en-US" sz="1600" b="0">
                        <a:solidFill>
                          <a:srgbClr val="FF0000"/>
                        </a:solidFill>
                        <a:latin typeface="Mont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$0.65M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49544"/>
                  </a:ext>
                </a:extLst>
              </a:tr>
              <a:tr h="489128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Debt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Montserrat"/>
                        </a:rPr>
                        <a:t>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34644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1D0D-62C0-DC83-A13A-71786339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96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1B126-1D6D-2B40-B1C8-3E59DD88D9D6}"/>
              </a:ext>
            </a:extLst>
          </p:cNvPr>
          <p:cNvSpPr/>
          <p:nvPr/>
        </p:nvSpPr>
        <p:spPr>
          <a:xfrm>
            <a:off x="838200" y="1363156"/>
            <a:ext cx="13162006" cy="6838156"/>
          </a:xfrm>
          <a:prstGeom prst="roundRect">
            <a:avLst/>
          </a:prstGeom>
          <a:noFill/>
          <a:ln w="38100">
            <a:solidFill>
              <a:srgbClr val="0F7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AB9DE1-E111-5E4F-A0D2-EAC72E0FB40D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87017" y="6185239"/>
            <a:ext cx="431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28864824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97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/>
              </a:rPr>
              <a:t>5-YEAR FORECAST – WASTEWATER UTILITY FUND</a:t>
            </a:r>
            <a:br>
              <a:rPr lang="en-US" altLang="en-US" sz="2400"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/>
              </a:rPr>
              <a:t>FISCAL YEARS 2025 THROUGH 2029</a:t>
            </a:r>
          </a:p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(WITHOUT RATE INCREASES)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FD4D51C-9526-2593-9974-6E7A3A343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963825"/>
              </p:ext>
            </p:extLst>
          </p:nvPr>
        </p:nvGraphicFramePr>
        <p:xfrm>
          <a:off x="838200" y="1227163"/>
          <a:ext cx="10528733" cy="5200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163200" imgH="5019778" progId="Excel.Sheet.12">
                  <p:embed/>
                </p:oleObj>
              </mc:Choice>
              <mc:Fallback>
                <p:oleObj name="Worksheet" r:id="rId2" imgW="10163200" imgH="5019778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FD4D51C-9526-2593-9974-6E7A3A343C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227163"/>
                        <a:ext cx="10528733" cy="5200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6897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566530" y="6185239"/>
            <a:ext cx="437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32F9-AA10-CF00-2315-E6944D4E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98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1FACF5-984F-772B-1FA4-4A198778EE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859814" cy="12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FUND SUMMARY – WASTEWATER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endParaRPr lang="en-US" altLang="en-US" sz="2400">
              <a:solidFill>
                <a:srgbClr val="133964"/>
              </a:solidFill>
              <a:latin typeface="Montserrat" pitchFamily="2" charset="77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CFFCD9-9263-9C6E-7D15-59053FF8E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163238"/>
              </p:ext>
            </p:extLst>
          </p:nvPr>
        </p:nvGraphicFramePr>
        <p:xfrm>
          <a:off x="261937" y="919740"/>
          <a:ext cx="1166812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68230" imgH="5181729" progId="Excel.Sheet.12">
                  <p:embed/>
                </p:oleObj>
              </mc:Choice>
              <mc:Fallback>
                <p:oleObj name="Worksheet" r:id="rId2" imgW="11668230" imgH="5181729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FCFFCD9-9263-9C6E-7D15-59053FF8E1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937" y="919740"/>
                        <a:ext cx="11668125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6765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F7E-46EA-2644-8A67-0334C4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859814" cy="1245534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REVENUE &amp; TRANSFERS-IN - WASTEWATER UTILITY FUND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PROPOSED BUDGET FISCAL YEAR 2024-25</a:t>
            </a:r>
            <a:b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</a:br>
            <a:r>
              <a:rPr lang="en-US" altLang="en-US" sz="2400">
                <a:solidFill>
                  <a:srgbClr val="133964"/>
                </a:solidFill>
                <a:latin typeface="Montserrat" pitchFamily="2" charset="77"/>
              </a:rPr>
              <a:t>$12,272,578</a:t>
            </a:r>
            <a:endParaRPr lang="en-US" altLang="en-US" sz="1600">
              <a:solidFill>
                <a:srgbClr val="133964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3390-C4E1-3041-95C1-53D83DE2AABE}"/>
              </a:ext>
            </a:extLst>
          </p:cNvPr>
          <p:cNvSpPr txBox="1"/>
          <p:nvPr/>
        </p:nvSpPr>
        <p:spPr>
          <a:xfrm>
            <a:off x="467139" y="6185239"/>
            <a:ext cx="433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
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77FC6DF4-EABA-F8DF-8AB0-ACB348376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728723"/>
              </p:ext>
            </p:extLst>
          </p:nvPr>
        </p:nvGraphicFramePr>
        <p:xfrm>
          <a:off x="1642936" y="978239"/>
          <a:ext cx="9250341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4C416-773E-8529-0A13-9246283D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A92-9B35-D447-A5BB-0388F69077FB}" type="slidenum">
              <a:rPr lang="en-US" smtClean="0">
                <a:solidFill>
                  <a:schemeClr val="tx1"/>
                </a:solidFill>
                <a:latin typeface="Montserrat" pitchFamily="2" charset="77"/>
              </a:rPr>
              <a:t>99</a:t>
            </a:fld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283A2CB-F513-89CF-4A0E-8206DC0E3CDE}"/>
              </a:ext>
            </a:extLst>
          </p:cNvPr>
          <p:cNvSpPr/>
          <p:nvPr/>
        </p:nvSpPr>
        <p:spPr>
          <a:xfrm>
            <a:off x="333634" y="6128949"/>
            <a:ext cx="4609070" cy="481913"/>
          </a:xfrm>
          <a:prstGeom prst="roundRect">
            <a:avLst/>
          </a:prstGeom>
          <a:solidFill>
            <a:srgbClr val="C11E42"/>
          </a:solidFill>
          <a:ln>
            <a:noFill/>
          </a:ln>
          <a:effectLst>
            <a:outerShdw blurRad="406400" dist="127000" dir="2340000" algn="ctr" rotWithShape="0">
              <a:srgbClr val="133964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752AF-BDC1-B48F-C8CC-9AD0C9BBCBE3}"/>
              </a:ext>
            </a:extLst>
          </p:cNvPr>
          <p:cNvSpPr txBox="1"/>
          <p:nvPr/>
        </p:nvSpPr>
        <p:spPr>
          <a:xfrm>
            <a:off x="566530" y="6185239"/>
            <a:ext cx="4376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 Light" pitchFamily="2" charset="77"/>
              </a:rPr>
              <a:t>FY 2024-25 Budget</a:t>
            </a:r>
          </a:p>
        </p:txBody>
      </p:sp>
    </p:spTree>
    <p:extLst>
      <p:ext uri="{BB962C8B-B14F-4D97-AF65-F5344CB8AC3E}">
        <p14:creationId xmlns:p14="http://schemas.microsoft.com/office/powerpoint/2010/main" val="1731030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23C92"/>
      </a:accent1>
      <a:accent2>
        <a:srgbClr val="B81915"/>
      </a:accent2>
      <a:accent3>
        <a:srgbClr val="FFC000"/>
      </a:accent3>
      <a:accent4>
        <a:srgbClr val="0092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C82C172186224A921182D67623A2D4" ma:contentTypeVersion="21" ma:contentTypeDescription="Create a new document." ma:contentTypeScope="" ma:versionID="2b077159aa4df92d51b2ea04a0e27745">
  <xsd:schema xmlns:xsd="http://www.w3.org/2001/XMLSchema" xmlns:xs="http://www.w3.org/2001/XMLSchema" xmlns:p="http://schemas.microsoft.com/office/2006/metadata/properties" xmlns:ns1="http://schemas.microsoft.com/sharepoint/v3" xmlns:ns2="d2e858d2-4cb2-4246-a2e9-cc3956c5af0c" xmlns:ns3="ca4abeb0-776d-482a-835c-68a34e49008f" targetNamespace="http://schemas.microsoft.com/office/2006/metadata/properties" ma:root="true" ma:fieldsID="1ebd0e64a863919684ca6977ab2cecf7" ns1:_="" ns2:_="" ns3:_="">
    <xsd:import namespace="http://schemas.microsoft.com/sharepoint/v3"/>
    <xsd:import namespace="d2e858d2-4cb2-4246-a2e9-cc3956c5af0c"/>
    <xsd:import namespace="ca4abeb0-776d-482a-835c-68a34e4900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Favori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858d2-4cb2-4246-a2e9-cc3956c5af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avorite" ma:index="21" nillable="true" ma:displayName="Favorite" ma:default="1" ma:format="Dropdown" ma:internalName="Favorite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e7fe947-b027-4eea-bc5b-deefd7cad8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abeb0-776d-482a-835c-68a34e49008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e8524ae-d177-47a5-80e2-21d237c81a61}" ma:internalName="TaxCatchAll" ma:showField="CatchAllData" ma:web="ca4abeb0-776d-482a-835c-68a34e4900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avorite xmlns="d2e858d2-4cb2-4246-a2e9-cc3956c5af0c">true</Favorite>
    <lcf76f155ced4ddcb4097134ff3c332f xmlns="d2e858d2-4cb2-4246-a2e9-cc3956c5af0c">
      <Terms xmlns="http://schemas.microsoft.com/office/infopath/2007/PartnerControls"/>
    </lcf76f155ced4ddcb4097134ff3c332f>
    <TaxCatchAll xmlns="ca4abeb0-776d-482a-835c-68a34e49008f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68FFBC-44AD-4F81-9093-D5EB5D85607A}">
  <ds:schemaRefs>
    <ds:schemaRef ds:uri="ca4abeb0-776d-482a-835c-68a34e49008f"/>
    <ds:schemaRef ds:uri="d2e858d2-4cb2-4246-a2e9-cc3956c5af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6BC65B5-78C6-4229-B648-5302224010CA}">
  <ds:schemaRefs>
    <ds:schemaRef ds:uri="ca4abeb0-776d-482a-835c-68a34e49008f"/>
    <ds:schemaRef ds:uri="http://schemas.microsoft.com/sharepoint/v3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d2e858d2-4cb2-4246-a2e9-cc3956c5af0c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EE0927-E837-47B5-869F-C10F77329E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9256</Words>
  <Application>Microsoft Office PowerPoint</Application>
  <PresentationFormat>Widescreen</PresentationFormat>
  <Paragraphs>2347</Paragraphs>
  <Slides>133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5" baseType="lpstr">
      <vt:lpstr>Arial</vt:lpstr>
      <vt:lpstr>Arial,Sans-Serif</vt:lpstr>
      <vt:lpstr>Calibri</vt:lpstr>
      <vt:lpstr>Calibri Light</vt:lpstr>
      <vt:lpstr>Courier New</vt:lpstr>
      <vt:lpstr>Courier New,monospace</vt:lpstr>
      <vt:lpstr>Montserrat</vt:lpstr>
      <vt:lpstr>Montserrat Light</vt:lpstr>
      <vt:lpstr>Montserrat SemiBold</vt:lpstr>
      <vt:lpstr>Wingdings</vt:lpstr>
      <vt:lpstr>Office Theme</vt:lpstr>
      <vt:lpstr>Worksheet</vt:lpstr>
      <vt:lpstr>City Manager’s Proposed FY 2024-25 Budget</vt:lpstr>
      <vt:lpstr>Presentation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Plan Development</vt:lpstr>
      <vt:lpstr>PowerPoint Presentation</vt:lpstr>
      <vt:lpstr>Budgeting for Outcomes</vt:lpstr>
      <vt:lpstr>PowerPoint Presentation</vt:lpstr>
      <vt:lpstr>PowerPoint Presentation</vt:lpstr>
      <vt:lpstr>PowerPoint Presentation</vt:lpstr>
      <vt:lpstr>Operational Improvements Implemented</vt:lpstr>
      <vt:lpstr>Operational Improvements Planned</vt:lpstr>
      <vt:lpstr>Cost Containment Initiatives</vt:lpstr>
      <vt:lpstr>Cost Containment Initiatives</vt:lpstr>
      <vt:lpstr>Cost Containment Initiatives</vt:lpstr>
      <vt:lpstr>PowerPoint Presentation</vt:lpstr>
      <vt:lpstr>Organizational Excellence Assessing Overall Efficiency</vt:lpstr>
      <vt:lpstr>Assessed Value Per Capita </vt:lpstr>
      <vt:lpstr>Sales Tax Per Capita</vt:lpstr>
      <vt:lpstr>Market-Based Employee Compensation, Benefits Program</vt:lpstr>
      <vt:lpstr>Market-Based Employee Compensation, Benefits Program</vt:lpstr>
      <vt:lpstr>Police Sworn Salary Analysis</vt:lpstr>
      <vt:lpstr>Strategic Efforts Completed </vt:lpstr>
      <vt:lpstr>Future Strategic Items</vt:lpstr>
      <vt:lpstr>PowerPoint Presentation</vt:lpstr>
      <vt:lpstr>Water &amp; Wastewater Utilities Major Initiatives Underway &amp; Proposed</vt:lpstr>
      <vt:lpstr>Water &amp; Wastewater Utilities Planned Short-Term Supply</vt:lpstr>
      <vt:lpstr>Water &amp; Wastewater Utilities Recommended Staffing Additions FY 2025</vt:lpstr>
      <vt:lpstr>Water &amp; Wastewater Utilities Recommended Equipment for FY 2025</vt:lpstr>
      <vt:lpstr>PowerPoint Presentation</vt:lpstr>
      <vt:lpstr>Water &amp; Wastewater Utilities Cost of Service &amp; Rate</vt:lpstr>
      <vt:lpstr>PowerPoint Presentation</vt:lpstr>
      <vt:lpstr>Transportation &amp; Drainage Infrastructure Major Initiatives Underway &amp; Proposed</vt:lpstr>
      <vt:lpstr>Transportation &amp; Drainage Infrastructure Major Initiatives Underway &amp; Proposed</vt:lpstr>
      <vt:lpstr>Transportation &amp; Drainage Infrastructure Major Initiatives Underway &amp; Proposed</vt:lpstr>
      <vt:lpstr>Transportation &amp; Drainage Infrastructure Projects Planned for FY 2025</vt:lpstr>
      <vt:lpstr>Transportation &amp; Drainage Infrastructure Projects Planned for FY 2025</vt:lpstr>
      <vt:lpstr>Transportation &amp; Drainage Infrastructure  Projects Planned for FY 2025</vt:lpstr>
      <vt:lpstr>Transportation &amp; Drainage Infrastructure  Projects Planned for FY 2025</vt:lpstr>
      <vt:lpstr>PowerPoint Presentation</vt:lpstr>
      <vt:lpstr>Transportation &amp; Drainage Infrastructure  Projects Planned for FY 2025</vt:lpstr>
      <vt:lpstr>PowerPoint Presentation</vt:lpstr>
      <vt:lpstr>PowerPoint Presentation</vt:lpstr>
      <vt:lpstr>PowerPoint Presentation</vt:lpstr>
      <vt:lpstr>Enhanced Public Safety Recommended Personnel for FY 2025</vt:lpstr>
      <vt:lpstr>Enhanced Public Safety Personnel</vt:lpstr>
      <vt:lpstr>Enhanced Public Safety Equipment &amp; Technology</vt:lpstr>
      <vt:lpstr>PowerPoint Presentation</vt:lpstr>
      <vt:lpstr>Park Development &amp; Improvements</vt:lpstr>
      <vt:lpstr>Park Development &amp; Improvements</vt:lpstr>
      <vt:lpstr>Park Development &amp; Improvements</vt:lpstr>
      <vt:lpstr>Park Development &amp; Improvements</vt:lpstr>
      <vt:lpstr>Park Development &amp; Improvements</vt:lpstr>
      <vt:lpstr>Park Development &amp; Improvements</vt:lpstr>
      <vt:lpstr>PowerPoint Presentation</vt:lpstr>
      <vt:lpstr>City’s Fund Structure</vt:lpstr>
      <vt:lpstr>ALL CITY FUNDS PROPOSED BUDGET FISCAL YEAR 2024-25 $365,400,812</vt:lpstr>
      <vt:lpstr>BUDGET HIGHLIGHTS - ALL CITY FUNDS PROPOSED BUDGET FISCAL YEAR 2024-25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REVENUE &amp; TRANSFERS-IN - GENERAL FUND  PROPOSED BUDGET FISCAL YEAR 2024-25 $77,405,015</vt:lpstr>
      <vt:lpstr>EXPENDITURES &amp; TRANSFERS-OUT - GENERAL FUND PROPOSED BUDGET FISCAL YEAR 2024-25 $83,185,675</vt:lpstr>
      <vt:lpstr>PowerPoint Presentation</vt:lpstr>
      <vt:lpstr>PowerPoint Presentation</vt:lpstr>
      <vt:lpstr>PowerPoint Presentation</vt:lpstr>
      <vt:lpstr>PROPERTY TAX RATE HISTORY FISCAL YEARS 1988 - 2024</vt:lpstr>
      <vt:lpstr>CURRENT PROPERTY TAX RATES IN KYLE - $2.19513</vt:lpstr>
      <vt:lpstr>COMPARISON OF  CURRENT PROPERTY TAX RATES</vt:lpstr>
      <vt:lpstr>Sales Tax Collections 2008-2025</vt:lpstr>
      <vt:lpstr>PowerPoint Presentation</vt:lpstr>
      <vt:lpstr>PowerPoint Presentation</vt:lpstr>
      <vt:lpstr>PowerPoint Presentation</vt:lpstr>
      <vt:lpstr>PowerPoint Presentation</vt:lpstr>
      <vt:lpstr>REVENUE &amp; TRANSFERS-IN - WATER UTILITY FUND PROPOSED BUDGET FISCAL YEAR 2024-25 $19,522,718</vt:lpstr>
      <vt:lpstr>EXPENDITURES &amp; TRANSFERS-OUT - WATER UTILITY FUND  PROPOSED BUDGET FISCAL YEAR 2024-25 $24,445,883</vt:lpstr>
      <vt:lpstr>PowerPoint Presentation</vt:lpstr>
      <vt:lpstr>COMPARISON OF AVERAGE MONTHLY RESIDENTIAL BILL - WATER</vt:lpstr>
      <vt:lpstr>PowerPoint Presentation</vt:lpstr>
      <vt:lpstr>PowerPoint Presentation</vt:lpstr>
      <vt:lpstr>PowerPoint Presentation</vt:lpstr>
      <vt:lpstr>PowerPoint Presentation</vt:lpstr>
      <vt:lpstr>REVENUE &amp; TRANSFERS-IN - WASTEWATER UTILITY FUND PROPOSED BUDGET FISCAL YEAR 2024-25 $12,272,578</vt:lpstr>
      <vt:lpstr>EXPENDITURES &amp; TRANSFERS-OUT - WASTEWATER UTILITY FUND PROPOSED BUDGET FISCAL YEAR 2024-25 $14,511,876</vt:lpstr>
      <vt:lpstr>PowerPoint Presentation</vt:lpstr>
      <vt:lpstr>COMPARISON OF AVERAGE MONTHLY RESIDENTIAL BILL - WASTEWATER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REVENUE &amp; TRANSFERS-IN - STORM DRAINAGE UTILITY FUND PROPOSED BUDGET FISCAL YEAR 2024-25 $2,251,108</vt:lpstr>
      <vt:lpstr>EXPENDITURES &amp; TRANSFERS-OUT - STORM DRAINAGE UTILITY FUND PROPOSED BUDGET FISCAL YEAR 2024-25 $2,633,358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Next Steps (Continued)</vt:lpstr>
      <vt:lpstr>PowerPoint Presentation</vt:lpstr>
      <vt:lpstr>Proposed Budget – City Council FY 2024-25</vt:lpstr>
      <vt:lpstr>Proposed Budget Summary – City Council FY 2024-25</vt:lpstr>
      <vt:lpstr>Options - City Council’s Budget (Summary)  FY 2024-25</vt:lpstr>
      <vt:lpstr>Options - Council Budget (Support Cost Line-Items)  FY 2024-25</vt:lpstr>
      <vt:lpstr>Proposed Budget – City Council FY 2024-25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 Here</dc:title>
  <dc:creator>Alexander Baker</dc:creator>
  <cp:lastModifiedBy>Andy Alejandro</cp:lastModifiedBy>
  <cp:revision>2</cp:revision>
  <dcterms:created xsi:type="dcterms:W3CDTF">2021-03-23T16:30:28Z</dcterms:created>
  <dcterms:modified xsi:type="dcterms:W3CDTF">2024-07-26T13:34:22Z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0x0101003EC82C172186224A921182D67623A2D4</vt:lpwstr>
  </property>
  <property fmtid="{D5CDD505-2E9C-101B-9397-08002B2CF9AE}" pid="3" name="MediaServiceImageTags">
    <vt:lpwstr/>
  </property>
</Properties>
</file>